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4"/>
  </p:notesMasterIdLst>
  <p:handoutMasterIdLst>
    <p:handoutMasterId r:id="rId5"/>
  </p:handoutMasterIdLst>
  <p:sldIdLst>
    <p:sldId id="978" r:id="rId2"/>
    <p:sldId id="979" r:id="rId3"/>
  </p:sldIdLst>
  <p:sldSz cx="9144000" cy="6858000" type="screen4x3"/>
  <p:notesSz cx="6735763" cy="9866313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123"/>
    <a:srgbClr val="0000FF"/>
    <a:srgbClr val="B88A08"/>
    <a:srgbClr val="CC0000"/>
    <a:srgbClr val="CFE7FD"/>
    <a:srgbClr val="334F15"/>
    <a:srgbClr val="49701E"/>
    <a:srgbClr val="990033"/>
    <a:srgbClr val="0033CC"/>
    <a:srgbClr val="D6E3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inis stilius 1 – paryškinima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09" autoAdjust="0"/>
    <p:restoredTop sz="95517" autoAdjust="0"/>
  </p:normalViewPr>
  <p:slideViewPr>
    <p:cSldViewPr>
      <p:cViewPr varScale="1">
        <p:scale>
          <a:sx n="110" d="100"/>
          <a:sy n="110" d="100"/>
        </p:scale>
        <p:origin x="1572" y="108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>
      <p:cViewPr>
        <p:scale>
          <a:sx n="89" d="100"/>
          <a:sy n="89" d="100"/>
        </p:scale>
        <p:origin x="-3480" y="57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6" tIns="45393" rIns="90786" bIns="45393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6" tIns="45393" rIns="90786" bIns="45393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0CD0C8D-2927-4BDD-8591-383A4D8F8224}" type="datetimeFigureOut">
              <a:rPr lang="en-GB"/>
              <a:pPr>
                <a:defRPr/>
              </a:pPr>
              <a:t>08/12/2017</a:t>
            </a:fld>
            <a:endParaRPr lang="en-GB"/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69425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6" tIns="45393" rIns="90786" bIns="45393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69425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6" tIns="45393" rIns="90786" bIns="45393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97436658-7A79-47B4-813F-20AC17EC6D64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138048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6" tIns="45393" rIns="90786" bIns="45393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6" tIns="45393" rIns="90786" bIns="45393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5068C66F-D7A3-487D-B14A-0410BDAF4861}" type="datetimeFigureOut">
              <a:rPr lang="en-GB"/>
              <a:pPr>
                <a:defRPr/>
              </a:pPr>
              <a:t>08/12/2017</a:t>
            </a:fld>
            <a:endParaRPr lang="en-GB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7889"/>
            <a:ext cx="538956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6" tIns="45393" rIns="90786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noProof="0" smtClean="0"/>
              <a:t>Click to edit Master text styles</a:t>
            </a:r>
          </a:p>
          <a:p>
            <a:pPr lvl="1"/>
            <a:r>
              <a:rPr lang="lt-LT" noProof="0" smtClean="0"/>
              <a:t>Second level</a:t>
            </a:r>
          </a:p>
          <a:p>
            <a:pPr lvl="2"/>
            <a:r>
              <a:rPr lang="lt-LT" noProof="0" smtClean="0"/>
              <a:t>Third level</a:t>
            </a:r>
          </a:p>
          <a:p>
            <a:pPr lvl="3"/>
            <a:r>
              <a:rPr lang="lt-LT" noProof="0" smtClean="0"/>
              <a:t>Fourth level</a:t>
            </a:r>
          </a:p>
          <a:p>
            <a:pPr lvl="4"/>
            <a:r>
              <a:rPr lang="lt-LT" noProof="0" smtClean="0"/>
              <a:t>Fifth level</a:t>
            </a:r>
          </a:p>
        </p:txBody>
      </p:sp>
      <p:sp>
        <p:nvSpPr>
          <p:cNvPr id="186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69425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6" tIns="45393" rIns="90786" bIns="45393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186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69425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86" tIns="45393" rIns="90786" bIns="45393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9C7F31B5-1BF1-4AA7-8AD8-DAF85AB08E3B}" type="slidenum">
              <a:rPr lang="lt-LT"/>
              <a:pPr>
                <a:defRPr/>
              </a:pPr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9163746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7F31B5-1BF1-4AA7-8AD8-DAF85AB08E3B}" type="slidenum">
              <a:rPr lang="lt-LT" smtClean="0"/>
              <a:pPr>
                <a:defRPr/>
              </a:pPr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16727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7B2D1-AD91-48AF-BBF2-C60C445C612B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CEF8-C653-4052-8824-22B1FBC17A14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D8E83-AEA3-4422-A91A-AB7685E432F3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79B87-DAE4-4335-A578-C38378BD51A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2B9B7-FEF4-4B51-953A-0FE56DF85E6D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C1272-221A-4553-A94B-6BF9717438AA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53A07-E44A-4B45-98EA-AA8CCD52CC8B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FA490-2A1F-47B9-8816-2A80D02E59A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D67CA-D85E-4E21-9240-A722FB5A7997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1C969-F420-4902-B78C-74D3F2DFB46F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B96E-195F-49B8-AC49-68395EF7F92D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4B35C-A8DB-448B-BD65-59D1BE962CB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42FE2-0FC3-4717-A271-0CB162D293A6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88D5D-F96C-495F-AB40-9BA3B518339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24971-8CC7-4D14-B8F0-5B0C6FF180B6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DC25A-1E16-4299-AECE-8713B930A086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6E881-8BDC-4FA4-BBAD-26EF305CA33C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6CECA-3044-431A-9D91-A1D4E94A059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C6A2A-22DA-4824-9F1F-F03872212865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F128C-A3CA-40A5-AD99-38ABF3249820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BE929-5673-4243-BA42-DD84D16CB6EE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11C87-0C7A-42FF-A728-6E9C1BFEB211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A167A-7C19-4B81-99BF-767C8E7EC7B4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DDD3C-2A4E-4B8C-8A20-CC8F6FE28DF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t-L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D0BAA-5BAF-42DC-98BD-7F5EF945301F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5FB81-2D66-4EA0-9384-10F36E72F42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39940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/>
            </a:lvl1pPr>
          </a:lstStyle>
          <a:p>
            <a:pPr>
              <a:defRPr/>
            </a:pPr>
            <a:fld id="{58F65593-B2C5-4F8F-BC2B-181060D13454}" type="datetimeFigureOut">
              <a:rPr lang="en-US"/>
              <a:pPr>
                <a:defRPr/>
              </a:pPr>
              <a:t>12/8/2017</a:t>
            </a:fld>
            <a:endParaRPr lang="lt-LT"/>
          </a:p>
        </p:txBody>
      </p:sp>
      <p:sp>
        <p:nvSpPr>
          <p:cNvPr id="39941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39942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/>
            </a:lvl1pPr>
          </a:lstStyle>
          <a:p>
            <a:pPr>
              <a:defRPr/>
            </a:pPr>
            <a:fld id="{ED8C5795-2358-4C37-9507-B39F81B8CEED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283706"/>
              </p:ext>
            </p:extLst>
          </p:nvPr>
        </p:nvGraphicFramePr>
        <p:xfrm>
          <a:off x="413538" y="874167"/>
          <a:ext cx="8604956" cy="3398140"/>
        </p:xfrm>
        <a:graphic>
          <a:graphicData uri="http://schemas.openxmlformats.org/drawingml/2006/table">
            <a:tbl>
              <a:tblPr/>
              <a:tblGrid>
                <a:gridCol w="1638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59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Valstybinės priešgaisrinės gelbėjimo tarnybos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800" b="1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64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Metai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viso: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jų:</a:t>
                      </a:r>
                      <a:endParaRPr lang="lt-LT" sz="16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64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Išlaidoms: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Turtui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įsigyti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131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viso: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DU </a:t>
                      </a:r>
                      <a:endParaRPr lang="lt-LT" sz="1600" b="0" i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812"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2018 </a:t>
                      </a:r>
                      <a:r>
                        <a:rPr lang="lt-LT" sz="1400" b="0" i="0" u="none" strike="noStrik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(2017-11-30)</a:t>
                      </a:r>
                      <a:endParaRPr lang="lt-LT" sz="1400" b="0" i="0" u="none" strike="noStrik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100 802</a:t>
                      </a:r>
                    </a:p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(t.sk dotacijos 24 426)</a:t>
                      </a:r>
                      <a:endParaRPr lang="lt-LT" sz="16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95 582</a:t>
                      </a:r>
                      <a:endParaRPr lang="lt-LT" sz="1600" b="0" i="0" u="none" strike="noStrike" dirty="0" smtClean="0">
                        <a:solidFill>
                          <a:srgbClr val="002060"/>
                        </a:solidFill>
                        <a:latin typeface="+mj-lt"/>
                      </a:endParaRPr>
                    </a:p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(</a:t>
                      </a:r>
                      <a:r>
                        <a:rPr lang="lt-LT" sz="1600" b="0" i="0" u="none" strike="noStrike" dirty="0" err="1" smtClean="0">
                          <a:solidFill>
                            <a:srgbClr val="002060"/>
                          </a:solidFill>
                          <a:latin typeface="+mj-lt"/>
                        </a:rPr>
                        <a:t>t.sk</a:t>
                      </a:r>
                      <a:r>
                        <a:rPr lang="lt-LT" sz="16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. dotacijos 24 426)</a:t>
                      </a:r>
                      <a:endParaRPr lang="lt-LT" sz="16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47 162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5 220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812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2018 </a:t>
                      </a:r>
                      <a:r>
                        <a:rPr lang="lt-LT" sz="1400" b="0" i="0" u="none" strike="noStrik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(2017-08-24</a:t>
                      </a:r>
                      <a:r>
                        <a:rPr lang="lt-LT" sz="1800" b="0" i="0" u="none" strike="noStrik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98 600</a:t>
                      </a:r>
                    </a:p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(</a:t>
                      </a:r>
                      <a:r>
                        <a:rPr lang="lt-LT" sz="1600" b="0" i="0" u="none" strike="noStrike" dirty="0" err="1" smtClean="0">
                          <a:solidFill>
                            <a:srgbClr val="002060"/>
                          </a:solidFill>
                          <a:latin typeface="+mj-lt"/>
                        </a:rPr>
                        <a:t>t.sk</a:t>
                      </a:r>
                      <a:r>
                        <a:rPr lang="lt-LT" sz="16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. dotacijos 23 100)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93 380</a:t>
                      </a:r>
                    </a:p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(</a:t>
                      </a:r>
                      <a:r>
                        <a:rPr lang="lt-LT" sz="1600" b="0" i="0" u="none" strike="noStrike" dirty="0" err="1" smtClean="0">
                          <a:solidFill>
                            <a:srgbClr val="002060"/>
                          </a:solidFill>
                          <a:latin typeface="+mj-lt"/>
                        </a:rPr>
                        <a:t>t.sk</a:t>
                      </a:r>
                      <a:r>
                        <a:rPr lang="lt-LT" sz="16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. dotacijos 23 100)</a:t>
                      </a:r>
                      <a:endParaRPr lang="lt-LT" sz="16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46 491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5 220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Padidėjimas</a:t>
                      </a:r>
                      <a:endParaRPr lang="lt-LT" sz="18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2 202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(t.sk. dotacijos 1 326)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6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2 202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(t.sk. dotacijos 1 326)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400" b="0" kern="1200" dirty="0" smtClean="0">
                        <a:solidFill>
                          <a:srgbClr val="00206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14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671</a:t>
                      </a:r>
                      <a:endParaRPr lang="lt-LT" sz="18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lt-LT" sz="18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3486" y="4317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b="1" cap="all" dirty="0" smtClean="0">
                <a:solidFill>
                  <a:srgbClr val="C00000"/>
                </a:solidFill>
                <a:latin typeface="Garamond" pitchFamily="18" charset="0"/>
              </a:rPr>
              <a:t>VPGT BIUDŽETAS</a:t>
            </a:r>
            <a:endParaRPr lang="ru-RU" sz="2400" b="1" cap="all" dirty="0">
              <a:solidFill>
                <a:srgbClr val="C00000"/>
              </a:solidFill>
              <a:latin typeface="Garamond" pitchFamily="18" charset="0"/>
            </a:endParaRPr>
          </a:p>
        </p:txBody>
      </p:sp>
      <p:graphicFrame>
        <p:nvGraphicFramePr>
          <p:cNvPr id="7" name="Lentelė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13439"/>
              </p:ext>
            </p:extLst>
          </p:nvPr>
        </p:nvGraphicFramePr>
        <p:xfrm>
          <a:off x="413538" y="3861048"/>
          <a:ext cx="8604956" cy="2814349"/>
        </p:xfrm>
        <a:graphic>
          <a:graphicData uri="http://schemas.openxmlformats.org/drawingml/2006/table">
            <a:tbl>
              <a:tblPr/>
              <a:tblGrid>
                <a:gridCol w="1638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563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Valstybinės priešgaisrinės gelbėjimo tarnybos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(be dotacijų savivaldybėms, pajamų įmokų ir valstybės rezervo)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800" b="1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20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Metai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viso: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jų:</a:t>
                      </a:r>
                      <a:endParaRPr lang="lt-LT" sz="16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20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Išlaidoms: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Turtui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įsigyti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75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viso: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darbo užmokesčiui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519"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2018 (</a:t>
                      </a:r>
                      <a:r>
                        <a:rPr lang="lt-LT" sz="14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2017-11-30)</a:t>
                      </a:r>
                      <a:endParaRPr lang="lt-LT" sz="14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71 583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67 493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44 907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4 090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56"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2018 (</a:t>
                      </a:r>
                      <a:r>
                        <a:rPr lang="lt-LT" sz="14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2017-08-24)</a:t>
                      </a:r>
                      <a:endParaRPr lang="lt-LT" sz="14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70 707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66 617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44 236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4 </a:t>
                      </a:r>
                      <a:r>
                        <a:rPr lang="lt-LT" sz="1800" b="0" i="0" u="none" strike="noStrike" dirty="0" smtClean="0">
                          <a:solidFill>
                            <a:srgbClr val="002060"/>
                          </a:solidFill>
                          <a:latin typeface="+mj-lt"/>
                        </a:rPr>
                        <a:t>090</a:t>
                      </a:r>
                      <a:endParaRPr lang="lt-LT" sz="1800" b="0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Padidėjimas</a:t>
                      </a:r>
                      <a:endParaRPr lang="lt-LT" sz="18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876</a:t>
                      </a:r>
                      <a:endParaRPr lang="lt-LT" sz="18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876</a:t>
                      </a:r>
                      <a:endParaRPr lang="lt-LT" sz="18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671</a:t>
                      </a:r>
                      <a:endParaRPr lang="lt-LT" sz="18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lt-LT" sz="18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Stačiakampis 7"/>
          <p:cNvSpPr/>
          <p:nvPr/>
        </p:nvSpPr>
        <p:spPr>
          <a:xfrm>
            <a:off x="3125820" y="504836"/>
            <a:ext cx="3072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800" b="1" dirty="0" smtClean="0">
                <a:solidFill>
                  <a:srgbClr val="002060"/>
                </a:solidFill>
                <a:ea typeface="Calibri"/>
                <a:cs typeface="Times New Roman"/>
              </a:rPr>
              <a:t>ASIGNAVIMAI (tūkst. eurų)</a:t>
            </a:r>
            <a:endParaRPr lang="lt-LT" sz="1800" dirty="0"/>
          </a:p>
        </p:txBody>
      </p:sp>
    </p:spTree>
    <p:extLst>
      <p:ext uri="{BB962C8B-B14F-4D97-AF65-F5344CB8AC3E}">
        <p14:creationId xmlns:p14="http://schemas.microsoft.com/office/powerpoint/2010/main" val="26483836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Lentelė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7042909"/>
              </p:ext>
            </p:extLst>
          </p:nvPr>
        </p:nvGraphicFramePr>
        <p:xfrm>
          <a:off x="413538" y="411997"/>
          <a:ext cx="8604956" cy="3107339"/>
        </p:xfrm>
        <a:graphic>
          <a:graphicData uri="http://schemas.openxmlformats.org/drawingml/2006/table">
            <a:tbl>
              <a:tblPr/>
              <a:tblGrid>
                <a:gridCol w="1638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0405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1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Valstybinės priešgaisrinės gelbėjimo tarnybos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800" b="1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8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Metai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viso: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jų:</a:t>
                      </a:r>
                      <a:endParaRPr lang="lt-LT" sz="16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86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Išlaidoms: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Turtui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įsigyti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944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viso: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 smtClean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DU </a:t>
                      </a:r>
                      <a:endParaRPr lang="lt-LT" sz="1600" b="0" i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278"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2018 </a:t>
                      </a:r>
                      <a:r>
                        <a:rPr lang="lt-LT" sz="1400" b="0" i="0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(2017-11-30)</a:t>
                      </a:r>
                      <a:endParaRPr lang="lt-LT" sz="1400" b="0" i="0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100 802</a:t>
                      </a:r>
                    </a:p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(t.</a:t>
                      </a:r>
                      <a:r>
                        <a:rPr lang="lt-LT" sz="1600" b="0" i="0" u="none" strike="noStrike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lt-LT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sk. dotacijos 24 426)</a:t>
                      </a:r>
                      <a:endParaRPr lang="lt-LT" sz="16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95 582</a:t>
                      </a:r>
                      <a:endParaRPr lang="lt-LT" sz="16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(t. sk. dotacijos 24 426)</a:t>
                      </a:r>
                      <a:endParaRPr lang="lt-LT" sz="16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47 162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5 220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42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2017 (po papildymų</a:t>
                      </a:r>
                      <a:r>
                        <a:rPr lang="lt-LT" sz="1800" b="0" i="0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96 630,1</a:t>
                      </a:r>
                    </a:p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(t. sk. dotacijos 22 593,7)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91 041,2</a:t>
                      </a:r>
                    </a:p>
                    <a:p>
                      <a:pPr algn="ctr" rtl="0" fontAlgn="ctr"/>
                      <a:r>
                        <a:rPr lang="lt-LT" sz="16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(t. sk. dotacijos 22 593,7)</a:t>
                      </a:r>
                      <a:endParaRPr lang="lt-LT" sz="16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45 295,2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5 588,9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4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Padidėjimas</a:t>
                      </a:r>
                      <a:endParaRPr lang="lt-LT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4171,9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(t.sk. dotacijos 1832,3 )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4540,8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(t.sk. dotacijos 1832,3)</a:t>
                      </a:r>
                      <a:endParaRPr lang="lt-LT" sz="16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1866,8</a:t>
                      </a:r>
                      <a:endParaRPr lang="lt-LT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-368,9</a:t>
                      </a:r>
                      <a:endParaRPr lang="lt-LT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Lentelė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730075"/>
              </p:ext>
            </p:extLst>
          </p:nvPr>
        </p:nvGraphicFramePr>
        <p:xfrm>
          <a:off x="419258" y="3573016"/>
          <a:ext cx="8604956" cy="3075255"/>
        </p:xfrm>
        <a:graphic>
          <a:graphicData uri="http://schemas.openxmlformats.org/drawingml/2006/table">
            <a:tbl>
              <a:tblPr/>
              <a:tblGrid>
                <a:gridCol w="1638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61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563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Valstybinės priešgaisrinės gelbėjimo tarnybos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Calibri"/>
                          <a:cs typeface="Times New Roman"/>
                        </a:rPr>
                        <a:t>(be dotacijų savivaldybėms, pajamų įmokų ir valstybės rezervo)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800" b="1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20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0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Metai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Iš viso: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1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 jų:</a:t>
                      </a:r>
                      <a:endParaRPr lang="lt-LT" sz="1600" b="0" dirty="0">
                        <a:solidFill>
                          <a:srgbClr val="00206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20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rgbClr val="002060"/>
                          </a:solidFill>
                          <a:latin typeface="+mj-lt"/>
                          <a:ea typeface="Calibri"/>
                          <a:cs typeface="Times New Roman"/>
                        </a:rPr>
                        <a:t>Išlaidoms: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Turtui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įsigyti</a:t>
                      </a: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75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Iš viso: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600" b="0" i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darbo užmokesčiui</a:t>
                      </a:r>
                    </a:p>
                  </a:txBody>
                  <a:tcPr marL="60930" marR="609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519"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2018 </a:t>
                      </a:r>
                      <a:r>
                        <a:rPr lang="lt-LT" sz="1400" b="0" i="0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(2017-11-30)</a:t>
                      </a:r>
                      <a:endParaRPr lang="lt-LT" sz="1400" b="0" i="0" u="none" strike="noStrike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71 583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67 493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44 907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4 090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45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2017 (po papildymų</a:t>
                      </a:r>
                      <a:r>
                        <a:rPr lang="lt-LT" sz="1800" b="0" i="0" u="none" strike="noStrike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70 073,6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65314,6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43 371,7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lt-LT" sz="18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3 890</a:t>
                      </a:r>
                      <a:endParaRPr lang="lt-LT" sz="18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Padidėjimas</a:t>
                      </a:r>
                      <a:endParaRPr lang="lt-LT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1 509,4</a:t>
                      </a:r>
                      <a:endParaRPr lang="lt-LT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2178,4</a:t>
                      </a:r>
                      <a:endParaRPr lang="lt-LT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1535,3</a:t>
                      </a:r>
                      <a:endParaRPr lang="lt-LT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18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  <a:ea typeface="Calibri"/>
                          <a:cs typeface="Times New Roman"/>
                        </a:rPr>
                        <a:t>200</a:t>
                      </a:r>
                      <a:endParaRPr lang="lt-LT" sz="18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30" marR="609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83486" y="4317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b="1" cap="all" dirty="0" smtClean="0">
                <a:solidFill>
                  <a:srgbClr val="C00000"/>
                </a:solidFill>
                <a:latin typeface="Garamond" pitchFamily="18" charset="0"/>
              </a:rPr>
              <a:t>VPGT BIUDŽETAS 2017-2018 m.</a:t>
            </a:r>
            <a:endParaRPr lang="ru-RU" sz="2400" b="1" cap="all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3465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elsvas fonas">
  <a:themeElements>
    <a:clrScheme name="melsvas fona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elsvas fona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78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q"/>
          <a:tabLst/>
          <a:defRPr kumimoji="0" lang="lt-L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78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q"/>
          <a:tabLst/>
          <a:defRPr kumimoji="0" lang="lt-LT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elsvas fona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lsvas fona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svas fona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svas fona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svas fona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svas fona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lsvas fona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24469</TotalTime>
  <Words>324</Words>
  <Application>Microsoft Office PowerPoint</Application>
  <PresentationFormat>Demonstracija ekrane (4:3)</PresentationFormat>
  <Paragraphs>114</Paragraphs>
  <Slides>2</Slides>
  <Notes>1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Garamond</vt:lpstr>
      <vt:lpstr>Times New Roman</vt:lpstr>
      <vt:lpstr>melsvas fonas</vt:lpstr>
      <vt:lpstr>„PowerPoint“ pateiktis</vt:lpstr>
      <vt:lpstr>„PowerPoint“ pateiktis</vt:lpstr>
    </vt:vector>
  </TitlesOfParts>
  <Company>PAGD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Klemensas Taluntis</dc:creator>
  <cp:lastModifiedBy>Giedrius Kliauga</cp:lastModifiedBy>
  <cp:revision>3689</cp:revision>
  <cp:lastPrinted>2017-12-05T14:03:37Z</cp:lastPrinted>
  <dcterms:created xsi:type="dcterms:W3CDTF">2004-08-19T08:31:38Z</dcterms:created>
  <dcterms:modified xsi:type="dcterms:W3CDTF">2017-12-08T05:16:09Z</dcterms:modified>
</cp:coreProperties>
</file>