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57" r:id="rId3"/>
    <p:sldId id="258" r:id="rId4"/>
    <p:sldId id="280" r:id="rId5"/>
    <p:sldId id="279" r:id="rId6"/>
    <p:sldId id="270" r:id="rId7"/>
    <p:sldId id="288" r:id="rId8"/>
    <p:sldId id="271" r:id="rId9"/>
    <p:sldId id="284" r:id="rId10"/>
    <p:sldId id="289" r:id="rId11"/>
    <p:sldId id="285" r:id="rId12"/>
    <p:sldId id="286" r:id="rId13"/>
    <p:sldId id="277" r:id="rId14"/>
    <p:sldId id="287" r:id="rId15"/>
    <p:sldId id="282" r:id="rId16"/>
  </p:sldIdLst>
  <p:sldSz cx="9144000" cy="6858000" type="screen4x3"/>
  <p:notesSz cx="7010400" cy="92964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3038604" cy="465266"/>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970159" y="0"/>
            <a:ext cx="3038604" cy="465266"/>
          </a:xfrm>
          <a:prstGeom prst="rect">
            <a:avLst/>
          </a:prstGeom>
        </p:spPr>
        <p:txBody>
          <a:bodyPr vert="horz" lIns="91440" tIns="45720" rIns="91440" bIns="45720" rtlCol="0"/>
          <a:lstStyle>
            <a:lvl1pPr algn="r">
              <a:defRPr sz="1200"/>
            </a:lvl1pPr>
          </a:lstStyle>
          <a:p>
            <a:fld id="{5E8B87F1-FAAE-4527-B6E8-AD2AD57010A5}" type="datetimeFigureOut">
              <a:rPr lang="lt-LT" smtClean="0"/>
              <a:pPr/>
              <a:t>2017-10-19</a:t>
            </a:fld>
            <a:endParaRPr lang="lt-LT"/>
          </a:p>
        </p:txBody>
      </p:sp>
      <p:sp>
        <p:nvSpPr>
          <p:cNvPr id="4" name="Skaidrės vaizdo vietos rezervavimo ženklas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700713" y="4416311"/>
            <a:ext cx="5608975" cy="4182934"/>
          </a:xfrm>
          <a:prstGeom prst="rect">
            <a:avLst/>
          </a:prstGeom>
        </p:spPr>
        <p:txBody>
          <a:bodyPr vert="horz" lIns="91440" tIns="45720" rIns="91440" bIns="45720" rtlCol="0">
            <a:normAutofit/>
          </a:bodyPr>
          <a:lstStyle/>
          <a:p>
            <a:pPr lvl="0"/>
            <a:r>
              <a:rPr lang="lt-LT" smtClean="0"/>
              <a:t>Spustelėkite ruošinio teksto stiliams keisti</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6" name="Poraštės vietos rezervavimo ženklas 5"/>
          <p:cNvSpPr>
            <a:spLocks noGrp="1"/>
          </p:cNvSpPr>
          <p:nvPr>
            <p:ph type="ftr" sz="quarter" idx="4"/>
          </p:nvPr>
        </p:nvSpPr>
        <p:spPr>
          <a:xfrm>
            <a:off x="0" y="8829648"/>
            <a:ext cx="3038604" cy="465266"/>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970159" y="8829648"/>
            <a:ext cx="3038604" cy="465266"/>
          </a:xfrm>
          <a:prstGeom prst="rect">
            <a:avLst/>
          </a:prstGeom>
        </p:spPr>
        <p:txBody>
          <a:bodyPr vert="horz" lIns="91440" tIns="45720" rIns="91440" bIns="45720" rtlCol="0" anchor="b"/>
          <a:lstStyle>
            <a:lvl1pPr algn="r">
              <a:defRPr sz="1200"/>
            </a:lvl1pPr>
          </a:lstStyle>
          <a:p>
            <a:fld id="{7E962634-C8C2-40E9-A04D-99D5DD11F445}" type="slidenum">
              <a:rPr lang="lt-LT" smtClean="0"/>
              <a:pPr/>
              <a:t>‹#›</a:t>
            </a:fld>
            <a:endParaRPr lang="lt-LT"/>
          </a:p>
        </p:txBody>
      </p:sp>
    </p:spTree>
    <p:extLst>
      <p:ext uri="{BB962C8B-B14F-4D97-AF65-F5344CB8AC3E}">
        <p14:creationId xmlns:p14="http://schemas.microsoft.com/office/powerpoint/2010/main" val="3157849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E962634-C8C2-40E9-A04D-99D5DD11F445}" type="slidenum">
              <a:rPr lang="lt-LT" smtClean="0"/>
              <a:pPr/>
              <a:t>8</a:t>
            </a:fld>
            <a:endParaRPr lang="lt-LT"/>
          </a:p>
        </p:txBody>
      </p:sp>
    </p:spTree>
    <p:extLst>
      <p:ext uri="{BB962C8B-B14F-4D97-AF65-F5344CB8AC3E}">
        <p14:creationId xmlns:p14="http://schemas.microsoft.com/office/powerpoint/2010/main" val="920073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9435449-C0F7-4F0D-B9EC-44B00410BB60}" type="datetimeFigureOut">
              <a:rPr lang="lt-LT" smtClean="0"/>
              <a:pPr/>
              <a:t>2017-10-19</a:t>
            </a:fld>
            <a:endParaRPr lang="lt-LT"/>
          </a:p>
        </p:txBody>
      </p:sp>
      <p:sp>
        <p:nvSpPr>
          <p:cNvPr id="19" name="Footer Placeholder 18"/>
          <p:cNvSpPr>
            <a:spLocks noGrp="1"/>
          </p:cNvSpPr>
          <p:nvPr>
            <p:ph type="ftr" sz="quarter" idx="11"/>
          </p:nvPr>
        </p:nvSpPr>
        <p:spPr/>
        <p:txBody>
          <a:bodyPr/>
          <a:lstStyle/>
          <a:p>
            <a:endParaRPr lang="lt-LT"/>
          </a:p>
        </p:txBody>
      </p:sp>
      <p:sp>
        <p:nvSpPr>
          <p:cNvPr id="27" name="Slide Number Placeholder 26"/>
          <p:cNvSpPr>
            <a:spLocks noGrp="1"/>
          </p:cNvSpPr>
          <p:nvPr>
            <p:ph type="sldNum" sz="quarter" idx="12"/>
          </p:nvPr>
        </p:nvSpPr>
        <p:spPr/>
        <p:txBody>
          <a:bodyPr/>
          <a:lstStyle/>
          <a:p>
            <a:fld id="{4634A9A5-532E-445D-AF11-CCDBA74DD27A}" type="slidenum">
              <a:rPr lang="lt-LT" smtClean="0"/>
              <a:pPr/>
              <a:t>‹#›</a:t>
            </a:fld>
            <a:endParaRPr lang="lt-L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435449-C0F7-4F0D-B9EC-44B00410BB60}" type="datetimeFigureOut">
              <a:rPr lang="lt-LT" smtClean="0"/>
              <a:pPr/>
              <a:t>2017-10-19</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4634A9A5-532E-445D-AF11-CCDBA74DD27A}" type="slidenum">
              <a:rPr lang="lt-LT" smtClean="0"/>
              <a:pPr/>
              <a:t>‹#›</a:t>
            </a:fld>
            <a:endParaRPr lang="lt-L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435449-C0F7-4F0D-B9EC-44B00410BB60}" type="datetimeFigureOut">
              <a:rPr lang="lt-LT" smtClean="0"/>
              <a:pPr/>
              <a:t>2017-10-19</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4634A9A5-532E-445D-AF11-CCDBA74DD27A}" type="slidenum">
              <a:rPr lang="lt-LT" smtClean="0"/>
              <a:pPr/>
              <a:t>‹#›</a:t>
            </a:fld>
            <a:endParaRPr lang="lt-L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435449-C0F7-4F0D-B9EC-44B00410BB60}" type="datetimeFigureOut">
              <a:rPr lang="lt-LT" smtClean="0"/>
              <a:pPr/>
              <a:t>2017-10-19</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4634A9A5-532E-445D-AF11-CCDBA74DD27A}" type="slidenum">
              <a:rPr lang="lt-LT" smtClean="0"/>
              <a:pPr/>
              <a:t>‹#›</a:t>
            </a:fld>
            <a:endParaRPr lang="lt-L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9435449-C0F7-4F0D-B9EC-44B00410BB60}" type="datetimeFigureOut">
              <a:rPr lang="lt-LT" smtClean="0"/>
              <a:pPr/>
              <a:t>2017-10-19</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4634A9A5-532E-445D-AF11-CCDBA74DD27A}" type="slidenum">
              <a:rPr lang="lt-LT" smtClean="0"/>
              <a:pPr/>
              <a:t>‹#›</a:t>
            </a:fld>
            <a:endParaRPr lang="lt-L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9435449-C0F7-4F0D-B9EC-44B00410BB60}" type="datetimeFigureOut">
              <a:rPr lang="lt-LT" smtClean="0"/>
              <a:pPr/>
              <a:t>2017-10-19</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4634A9A5-532E-445D-AF11-CCDBA74DD27A}" type="slidenum">
              <a:rPr lang="lt-LT" smtClean="0"/>
              <a:pPr/>
              <a:t>‹#›</a:t>
            </a:fld>
            <a:endParaRPr lang="lt-L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9435449-C0F7-4F0D-B9EC-44B00410BB60}" type="datetimeFigureOut">
              <a:rPr lang="lt-LT" smtClean="0"/>
              <a:pPr/>
              <a:t>2017-10-19</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4634A9A5-532E-445D-AF11-CCDBA74DD27A}" type="slidenum">
              <a:rPr lang="lt-LT" smtClean="0"/>
              <a:pPr/>
              <a:t>‹#›</a:t>
            </a:fld>
            <a:endParaRPr lang="lt-L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9435449-C0F7-4F0D-B9EC-44B00410BB60}" type="datetimeFigureOut">
              <a:rPr lang="lt-LT" smtClean="0"/>
              <a:pPr/>
              <a:t>2017-10-19</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4634A9A5-532E-445D-AF11-CCDBA74DD27A}" type="slidenum">
              <a:rPr lang="lt-LT" smtClean="0"/>
              <a:pPr/>
              <a:t>‹#›</a:t>
            </a:fld>
            <a:endParaRPr lang="lt-L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435449-C0F7-4F0D-B9EC-44B00410BB60}" type="datetimeFigureOut">
              <a:rPr lang="lt-LT" smtClean="0"/>
              <a:pPr/>
              <a:t>2017-10-19</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4634A9A5-532E-445D-AF11-CCDBA74DD27A}" type="slidenum">
              <a:rPr lang="lt-LT" smtClean="0"/>
              <a:pPr/>
              <a:t>‹#›</a:t>
            </a:fld>
            <a:endParaRPr 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9435449-C0F7-4F0D-B9EC-44B00410BB60}" type="datetimeFigureOut">
              <a:rPr lang="lt-LT" smtClean="0"/>
              <a:pPr/>
              <a:t>2017-10-19</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4634A9A5-532E-445D-AF11-CCDBA74DD27A}" type="slidenum">
              <a:rPr lang="lt-LT" smtClean="0"/>
              <a:pPr/>
              <a:t>‹#›</a:t>
            </a:fld>
            <a:endParaRPr lang="lt-L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9435449-C0F7-4F0D-B9EC-44B00410BB60}" type="datetimeFigureOut">
              <a:rPr lang="lt-LT" smtClean="0"/>
              <a:pPr/>
              <a:t>2017-10-19</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a:xfrm>
            <a:off x="8077200" y="6356350"/>
            <a:ext cx="609600" cy="365125"/>
          </a:xfrm>
        </p:spPr>
        <p:txBody>
          <a:bodyPr/>
          <a:lstStyle/>
          <a:p>
            <a:fld id="{4634A9A5-532E-445D-AF11-CCDBA74DD27A}" type="slidenum">
              <a:rPr lang="lt-LT" smtClean="0"/>
              <a:pPr/>
              <a:t>‹#›</a:t>
            </a:fld>
            <a:endParaRPr lang="lt-LT"/>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9435449-C0F7-4F0D-B9EC-44B00410BB60}" type="datetimeFigureOut">
              <a:rPr lang="lt-LT" smtClean="0"/>
              <a:pPr/>
              <a:t>2017-10-19</a:t>
            </a:fld>
            <a:endParaRPr lang="lt-LT"/>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lt-LT"/>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634A9A5-532E-445D-AF11-CCDBA74DD27A}" type="slidenum">
              <a:rPr lang="lt-LT" smtClean="0"/>
              <a:pPr/>
              <a:t>‹#›</a:t>
            </a:fld>
            <a:endParaRPr lang="lt-LT"/>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ctrTitle"/>
          </p:nvPr>
        </p:nvSpPr>
        <p:spPr>
          <a:xfrm>
            <a:off x="827584" y="1988840"/>
            <a:ext cx="7772400" cy="3168352"/>
          </a:xfrm>
        </p:spPr>
        <p:txBody>
          <a:bodyPr>
            <a:noAutofit/>
          </a:bodyPr>
          <a:lstStyle/>
          <a:p>
            <a:pPr algn="ctr"/>
            <a:r>
              <a:rPr lang="lt-LT" sz="3600" dirty="0" smtClean="0"/>
              <a:t/>
            </a:r>
            <a:br>
              <a:rPr lang="lt-LT" sz="3600" dirty="0" smtClean="0"/>
            </a:br>
            <a:r>
              <a:rPr lang="lt-LT" sz="3600" dirty="0" smtClean="0"/>
              <a:t/>
            </a:r>
            <a:br>
              <a:rPr lang="lt-LT" sz="3600" dirty="0" smtClean="0"/>
            </a:br>
            <a:r>
              <a:rPr lang="lt-LT" sz="3600" dirty="0" smtClean="0"/>
              <a:t>  NAUJOS REDAKCIJOS VIDAUS TARNYBOS STATUTAS</a:t>
            </a:r>
            <a:br>
              <a:rPr lang="lt-LT" sz="3600" dirty="0" smtClean="0"/>
            </a:br>
            <a:r>
              <a:rPr lang="lt-LT" sz="3600" dirty="0"/>
              <a:t>(</a:t>
            </a:r>
            <a:r>
              <a:rPr lang="lt-LT" sz="3600" dirty="0" smtClean="0"/>
              <a:t>STATUTINIŲ VALSTYBĖS TARNAUTOJŲ TARNYBĄ REGLAMENTUOJANČIŲ  TEISĖS AKTŲ KONSOLIDAVIMAS)    </a:t>
            </a:r>
            <a:r>
              <a:rPr lang="en-US" sz="3600" dirty="0" smtClean="0"/>
              <a:t/>
            </a:r>
            <a:br>
              <a:rPr lang="en-US" sz="3600" dirty="0" smtClean="0"/>
            </a:br>
            <a:endParaRPr lang="lt-LT" sz="3600" b="1" dirty="0"/>
          </a:p>
        </p:txBody>
      </p:sp>
      <p:sp>
        <p:nvSpPr>
          <p:cNvPr id="3" name="Paantraštė 2"/>
          <p:cNvSpPr>
            <a:spLocks noGrp="1"/>
          </p:cNvSpPr>
          <p:nvPr>
            <p:ph type="subTitle" idx="1"/>
          </p:nvPr>
        </p:nvSpPr>
        <p:spPr>
          <a:xfrm>
            <a:off x="1835696" y="5229200"/>
            <a:ext cx="6400800" cy="456456"/>
          </a:xfrm>
        </p:spPr>
        <p:txBody>
          <a:bodyPr>
            <a:normAutofit fontScale="32500" lnSpcReduction="20000"/>
          </a:bodyPr>
          <a:lstStyle/>
          <a:p>
            <a:pPr algn="l"/>
            <a:endParaRPr lang="lt-LT" sz="1800" dirty="0" smtClean="0"/>
          </a:p>
          <a:p>
            <a:pPr algn="l"/>
            <a:endParaRPr lang="lt-LT" sz="1800" dirty="0" smtClean="0"/>
          </a:p>
          <a:p>
            <a:pPr algn="l"/>
            <a:endParaRPr lang="lt-LT" sz="1800" dirty="0"/>
          </a:p>
          <a:p>
            <a:pPr algn="l"/>
            <a:r>
              <a:rPr lang="lt-LT" sz="1800" dirty="0" smtClean="0"/>
              <a:t>. </a:t>
            </a:r>
          </a:p>
          <a:p>
            <a:pPr algn="l"/>
            <a:endParaRPr lang="lt-LT" sz="1800" dirty="0"/>
          </a:p>
          <a:p>
            <a:endParaRPr lang="lt-LT" dirty="0" smtClean="0"/>
          </a:p>
          <a:p>
            <a:endParaRPr lang="lt-LT" dirty="0"/>
          </a:p>
          <a:p>
            <a:endParaRPr lang="lt-LT" dirty="0" smtClean="0"/>
          </a:p>
          <a:p>
            <a:endParaRPr lang="lt-LT" dirty="0"/>
          </a:p>
          <a:p>
            <a:endParaRPr lang="lt-LT" dirty="0" smtClean="0"/>
          </a:p>
          <a:p>
            <a:endParaRPr lang="lt-LT" dirty="0"/>
          </a:p>
          <a:p>
            <a:endParaRPr lang="lt-LT" dirty="0" smtClean="0"/>
          </a:p>
          <a:p>
            <a:endParaRPr lang="lt-LT" dirty="0"/>
          </a:p>
          <a:p>
            <a:endParaRPr lang="lt-LT" dirty="0" smtClean="0"/>
          </a:p>
          <a:p>
            <a:pPr algn="l"/>
            <a:endParaRPr lang="lt-LT"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rmAutofit fontScale="90000"/>
          </a:bodyPr>
          <a:lstStyle/>
          <a:p>
            <a:r>
              <a:rPr lang="lt-LT" sz="5400" dirty="0"/>
              <a:t>Darbo užmokesčio sistema (</a:t>
            </a:r>
            <a:r>
              <a:rPr lang="lt-LT" sz="5400" dirty="0" smtClean="0"/>
              <a:t>III)</a:t>
            </a:r>
            <a:endParaRPr lang="lt-LT" dirty="0"/>
          </a:p>
        </p:txBody>
      </p:sp>
      <p:sp>
        <p:nvSpPr>
          <p:cNvPr id="3" name="Turinio vietos rezervavimo ženklas 2"/>
          <p:cNvSpPr>
            <a:spLocks noGrp="1"/>
          </p:cNvSpPr>
          <p:nvPr>
            <p:ph idx="1"/>
          </p:nvPr>
        </p:nvSpPr>
        <p:spPr/>
        <p:txBody>
          <a:bodyPr>
            <a:normAutofit fontScale="77500" lnSpcReduction="20000"/>
          </a:bodyPr>
          <a:lstStyle/>
          <a:p>
            <a:r>
              <a:rPr lang="lt-LT" dirty="0" smtClean="0"/>
              <a:t>Pareiginės algos koeficientų nustatymo principai:</a:t>
            </a:r>
          </a:p>
          <a:p>
            <a:r>
              <a:rPr lang="lt-LT" dirty="0"/>
              <a:t>Priimant asmenį į pareigūno pareigas, pareiginė alga jam nustatoma taikant ne didesnį koeficientą, negu šio Statuto priede pareigūno pareigybei nustatyto pareiginės algos koeficiento intervalo vidurkis, po kablelio nustatant vieną skaičių</a:t>
            </a:r>
            <a:r>
              <a:rPr lang="lt-LT" dirty="0" smtClean="0"/>
              <a:t>.</a:t>
            </a:r>
          </a:p>
          <a:p>
            <a:r>
              <a:rPr lang="lt-LT" dirty="0" smtClean="0"/>
              <a:t>Perkeliant pareigūną į aukštesnes pareigas nustatomas  koeficientas pagal šiai </a:t>
            </a:r>
            <a:r>
              <a:rPr lang="lt-LT" dirty="0"/>
              <a:t>pareigybei </a:t>
            </a:r>
            <a:r>
              <a:rPr lang="lt-LT" dirty="0" smtClean="0"/>
              <a:t> nustatytą intervalą</a:t>
            </a:r>
            <a:r>
              <a:rPr lang="lt-LT" dirty="0"/>
              <a:t>, taikant ne mažiau kaip 0,5 didesnį koeficientą negu jo iki paskyrimo nustatytas pareiginės algos koeficientas </a:t>
            </a:r>
            <a:r>
              <a:rPr lang="lt-LT" dirty="0" smtClean="0"/>
              <a:t> bet </a:t>
            </a:r>
            <a:r>
              <a:rPr lang="lt-LT" dirty="0"/>
              <a:t>neviršijant tai pareigybei nustatyto didžiausio koeficiento</a:t>
            </a:r>
            <a:r>
              <a:rPr lang="lt-LT" dirty="0" smtClean="0"/>
              <a:t>.</a:t>
            </a:r>
            <a:endParaRPr lang="lt-LT" dirty="0"/>
          </a:p>
          <a:p>
            <a:r>
              <a:rPr lang="lt-LT" dirty="0"/>
              <a:t>Perkeliant pareigūną į </a:t>
            </a:r>
            <a:r>
              <a:rPr lang="lt-LT" dirty="0" smtClean="0"/>
              <a:t>žemesnes pareigas – nustatomas 0,5 mažesnis koeficientas </a:t>
            </a:r>
            <a:r>
              <a:rPr lang="lt-LT" dirty="0"/>
              <a:t>negu jo </a:t>
            </a:r>
            <a:r>
              <a:rPr lang="lt-LT" dirty="0" smtClean="0"/>
              <a:t>iki perkėlimo </a:t>
            </a:r>
            <a:r>
              <a:rPr lang="lt-LT" dirty="0"/>
              <a:t>nustatytas pareiginės algos koeficientas  bet neviršijant tai pareigybei nustatyto didžiausio koeficiento</a:t>
            </a:r>
            <a:r>
              <a:rPr lang="lt-LT" dirty="0" smtClean="0"/>
              <a:t>. </a:t>
            </a:r>
          </a:p>
          <a:p>
            <a:r>
              <a:rPr lang="lt-LT" dirty="0" smtClean="0"/>
              <a:t>Perėjimas prie naujos sistemos papildomų lėšų nepareikalaus, nes pareigūnų turimi koeficientai pateks į intervalą.</a:t>
            </a:r>
            <a:endParaRPr lang="lt-LT" dirty="0"/>
          </a:p>
          <a:p>
            <a:endParaRPr lang="lt-LT" dirty="0"/>
          </a:p>
          <a:p>
            <a:endParaRPr lang="lt-LT" dirty="0" smtClean="0"/>
          </a:p>
        </p:txBody>
      </p:sp>
    </p:spTree>
    <p:extLst>
      <p:ext uri="{BB962C8B-B14F-4D97-AF65-F5344CB8AC3E}">
        <p14:creationId xmlns:p14="http://schemas.microsoft.com/office/powerpoint/2010/main" val="1195490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36680"/>
          </a:xfrm>
        </p:spPr>
        <p:txBody>
          <a:bodyPr>
            <a:normAutofit fontScale="90000"/>
          </a:bodyPr>
          <a:lstStyle/>
          <a:p>
            <a:r>
              <a:rPr lang="lt-LT" sz="4000" dirty="0" smtClean="0"/>
              <a:t>Laipsniai</a:t>
            </a:r>
            <a:endParaRPr lang="en-US" sz="4000" dirty="0"/>
          </a:p>
        </p:txBody>
      </p:sp>
      <p:sp>
        <p:nvSpPr>
          <p:cNvPr id="3" name="Content Placeholder 2"/>
          <p:cNvSpPr>
            <a:spLocks noGrp="1"/>
          </p:cNvSpPr>
          <p:nvPr>
            <p:ph idx="1"/>
          </p:nvPr>
        </p:nvSpPr>
        <p:spPr>
          <a:xfrm>
            <a:off x="457200" y="1484784"/>
            <a:ext cx="8229600" cy="4839816"/>
          </a:xfrm>
        </p:spPr>
        <p:txBody>
          <a:bodyPr>
            <a:noAutofit/>
          </a:bodyPr>
          <a:lstStyle/>
          <a:p>
            <a:r>
              <a:rPr lang="lt-LT" sz="2400" dirty="0" smtClean="0"/>
              <a:t>Suvienodinama laipsnių sistema pagal vidaus tarnybos modelį -  pataisos ir muitinės sistemų pareigūnams  vietoje rangų ir pareiginių laipsnių bus suteikiami  vidaus tarnybos laipsniai.</a:t>
            </a:r>
          </a:p>
          <a:p>
            <a:r>
              <a:rPr lang="lt-LT" sz="2400" dirty="0" smtClean="0"/>
              <a:t>Suvienodinus </a:t>
            </a:r>
            <a:r>
              <a:rPr lang="lt-LT" sz="2400" dirty="0"/>
              <a:t>priedų už laipsnius (rangus) dydžius tikėtinas  papildomų lėšų poreikis (tikėtina, poreikį bus galimą iš dalies kompensuoti </a:t>
            </a:r>
            <a:r>
              <a:rPr lang="lt-LT" sz="2400" dirty="0" smtClean="0"/>
              <a:t>„atlaisvinus“ </a:t>
            </a:r>
            <a:r>
              <a:rPr lang="lt-LT" sz="2400" dirty="0"/>
              <a:t>lėšas po </a:t>
            </a:r>
            <a:r>
              <a:rPr lang="lt-LT" sz="2400" dirty="0" smtClean="0"/>
              <a:t>„</a:t>
            </a:r>
            <a:r>
              <a:rPr lang="lt-LT" sz="2400" dirty="0" err="1" smtClean="0"/>
              <a:t>išstatutinimo</a:t>
            </a:r>
            <a:r>
              <a:rPr lang="lt-LT" sz="2400" dirty="0" smtClean="0"/>
              <a:t>“, </a:t>
            </a:r>
            <a:r>
              <a:rPr lang="lt-LT" sz="2400" dirty="0"/>
              <a:t>nes statutinių skaičius muitinėje turėtų ženkliai </a:t>
            </a:r>
            <a:r>
              <a:rPr lang="lt-LT" sz="2400" dirty="0" smtClean="0"/>
              <a:t>sumažėti).</a:t>
            </a:r>
          </a:p>
          <a:p>
            <a:r>
              <a:rPr lang="lt-LT" sz="2400" dirty="0" smtClean="0"/>
              <a:t>Nustatomas turimų rangų ir pareiginių laipsnių pervardijimo mechanizmas.</a:t>
            </a:r>
          </a:p>
          <a:p>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504056"/>
          </a:xfrm>
        </p:spPr>
        <p:txBody>
          <a:bodyPr>
            <a:normAutofit fontScale="90000"/>
          </a:bodyPr>
          <a:lstStyle/>
          <a:p>
            <a:r>
              <a:rPr lang="lt-LT" dirty="0" smtClean="0"/>
              <a:t>Darbo laikas</a:t>
            </a:r>
            <a:endParaRPr lang="en-US" dirty="0"/>
          </a:p>
        </p:txBody>
      </p:sp>
      <p:sp>
        <p:nvSpPr>
          <p:cNvPr id="3" name="Content Placeholder 2"/>
          <p:cNvSpPr>
            <a:spLocks noGrp="1"/>
          </p:cNvSpPr>
          <p:nvPr>
            <p:ph idx="1"/>
          </p:nvPr>
        </p:nvSpPr>
        <p:spPr>
          <a:xfrm>
            <a:off x="457200" y="836712"/>
            <a:ext cx="8229600" cy="5487888"/>
          </a:xfrm>
        </p:spPr>
        <p:txBody>
          <a:bodyPr>
            <a:normAutofit fontScale="55000" lnSpcReduction="20000"/>
          </a:bodyPr>
          <a:lstStyle/>
          <a:p>
            <a:r>
              <a:rPr lang="lt-LT" sz="3200" dirty="0" smtClean="0"/>
              <a:t>Įstatymo projekte siūlytina nustatyti lankstų darbo laiką:</a:t>
            </a:r>
          </a:p>
          <a:p>
            <a:endParaRPr lang="lt-LT" sz="3200" dirty="0" smtClean="0"/>
          </a:p>
          <a:p>
            <a:r>
              <a:rPr lang="lt-LT" sz="3200" dirty="0" smtClean="0"/>
              <a:t>1. Pareigūnų darbo laiko norma</a:t>
            </a:r>
            <a:r>
              <a:rPr lang="lt-LT" sz="3200" b="1" dirty="0" smtClean="0"/>
              <a:t> </a:t>
            </a:r>
            <a:r>
              <a:rPr lang="lt-LT" sz="3200" dirty="0" smtClean="0"/>
              <a:t>yra</a:t>
            </a:r>
            <a:r>
              <a:rPr lang="lt-LT" sz="3200" b="1" dirty="0" smtClean="0"/>
              <a:t> </a:t>
            </a:r>
            <a:r>
              <a:rPr lang="lt-LT" sz="3200" dirty="0" smtClean="0"/>
              <a:t>40 valandų per savaitę (7 dienų laikotarpį). </a:t>
            </a:r>
            <a:endParaRPr lang="en-US" sz="3200" dirty="0" smtClean="0"/>
          </a:p>
          <a:p>
            <a:r>
              <a:rPr lang="lt-LT" sz="3200" dirty="0" smtClean="0"/>
              <a:t>2. Nustatytais tais atvejais pavesti pareigūnui dirbti viršvalandžius. Darbo laikas, įskaitant viršvalandžius, negali būti ilgesnis kaip 24 valandos per darbo dieną (pamainą) 70 valandų per kiekvieną 7 dienų laikotarpį.</a:t>
            </a:r>
            <a:endParaRPr lang="en-US" sz="3200" dirty="0" smtClean="0"/>
          </a:p>
          <a:p>
            <a:r>
              <a:rPr lang="lt-LT" sz="3200" dirty="0" smtClean="0"/>
              <a:t>3. Pareigūnams, dirbantiems ne ilgesnėmis kaip 24 valandų trukmės pamainomis, gali būti taikoma suminė darbo laiko apskaita. Šių pareigūnų pamainos trukmė kartu su viršvalandžiais negali būti ilgesnė kaip 26 valandos, vidutinis darbo laikas per kiekvieną</a:t>
            </a:r>
            <a:r>
              <a:rPr lang="lt-LT" sz="3200" b="1" dirty="0" smtClean="0"/>
              <a:t> </a:t>
            </a:r>
            <a:r>
              <a:rPr lang="lt-LT" sz="3200" dirty="0" smtClean="0"/>
              <a:t>7 dienų laikotarpį, įskaitant viršvalandžius, neturi viršyti 48 valandų. Suminės darbo laiko apskaitos laikotarpio trukmė negali būti ilgesnė negu 4 mėnesiai. </a:t>
            </a:r>
            <a:endParaRPr lang="en-US" sz="3200" dirty="0" smtClean="0"/>
          </a:p>
          <a:p>
            <a:r>
              <a:rPr lang="lt-LT" sz="3200" dirty="0" smtClean="0"/>
              <a:t>4. Į darbo laiką įskaičiuojamas laikas, skirtas pareigūnams instruktuoti, apginkluoti ar pamainai perduoti (priimti).</a:t>
            </a:r>
            <a:endParaRPr lang="en-US" sz="3200" dirty="0" smtClean="0"/>
          </a:p>
          <a:p>
            <a:r>
              <a:rPr lang="lt-LT" sz="3200" dirty="0" smtClean="0"/>
              <a:t>5. Kasdienio nepertraukiamojo poilsio tarp darbo dienų (pamainų) trukmė ne trumpesnė kaip 11 valandų iš eilės, o per 7 paeiliui einančių dienų laikotarpį - ne mažiau kaip 35 valandų nepertraukiamojo poilsio laikas. </a:t>
            </a:r>
          </a:p>
          <a:p>
            <a:r>
              <a:rPr lang="lt-LT" sz="3200" dirty="0" smtClean="0"/>
              <a:t>6. Nustatytais atvejais, kai tarnybinė užduotis nebūtų įvykdyta dėl suteikto poilsio, gali būti nukrypta nuo poilsio režimo reikalavimų, tačiau atsiradus galimybei iš karto turi būti suteiktas poilsis. </a:t>
            </a:r>
            <a:endParaRPr lang="en-US" sz="3200" dirty="0" smtClean="0"/>
          </a:p>
          <a:p>
            <a:pPr>
              <a:buNone/>
            </a:pP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648072"/>
          </a:xfrm>
        </p:spPr>
        <p:txBody>
          <a:bodyPr>
            <a:noAutofit/>
          </a:bodyPr>
          <a:lstStyle/>
          <a:p>
            <a:r>
              <a:rPr lang="lt-LT" sz="4000" dirty="0" smtClean="0"/>
              <a:t>Socialinių garantijų apimtis</a:t>
            </a:r>
            <a:endParaRPr lang="en-US" sz="4000" dirty="0"/>
          </a:p>
        </p:txBody>
      </p:sp>
      <p:sp>
        <p:nvSpPr>
          <p:cNvPr id="3" name="Content Placeholder 2"/>
          <p:cNvSpPr>
            <a:spLocks noGrp="1"/>
          </p:cNvSpPr>
          <p:nvPr>
            <p:ph idx="1"/>
          </p:nvPr>
        </p:nvSpPr>
        <p:spPr>
          <a:xfrm>
            <a:off x="457200" y="1196752"/>
            <a:ext cx="8229600" cy="5127848"/>
          </a:xfrm>
        </p:spPr>
        <p:txBody>
          <a:bodyPr>
            <a:normAutofit fontScale="85000" lnSpcReduction="20000"/>
          </a:bodyPr>
          <a:lstStyle/>
          <a:p>
            <a:r>
              <a:rPr lang="lt-LT" dirty="0" smtClean="0"/>
              <a:t>Tikslas – vienodinti socialines garantijas, todėl projektu dabartiniu metu tik vidaus reikalų ministro valdymo srityje veikiančių įstaigų pareigūnams  įtvirtintos garantijos bus taikomos ir pataisos bei muitinės pareigūnams*:</a:t>
            </a:r>
          </a:p>
          <a:p>
            <a:pPr lvl="1"/>
            <a:r>
              <a:rPr lang="lt-LT" dirty="0" smtClean="0"/>
              <a:t>gyvenamųjų patalpų nuomos išlaidų kompensavimas,  maitinimosi išlaidų kompensavimas pareigūnams, dirbantiems lauko sąlygomis;  </a:t>
            </a:r>
          </a:p>
          <a:p>
            <a:pPr lvl="1"/>
            <a:r>
              <a:rPr lang="lt-LT" dirty="0" smtClean="0"/>
              <a:t>vidaus tarnybos ir pataisos pareigūnų priedo už tarnybos Lietuvos valstybei stažą dydžio reglamentavimas;  </a:t>
            </a:r>
          </a:p>
          <a:p>
            <a:pPr lvl="1"/>
            <a:r>
              <a:rPr lang="lt-LT" dirty="0" smtClean="0"/>
              <a:t>vidutinio </a:t>
            </a:r>
            <a:r>
              <a:rPr lang="lt-LT" dirty="0"/>
              <a:t>darbo užmokesčio ir gautos ligos pašalpos skirtumo </a:t>
            </a:r>
            <a:r>
              <a:rPr lang="lt-LT" dirty="0" smtClean="0"/>
              <a:t>kompensavimas;</a:t>
            </a:r>
            <a:endParaRPr lang="lt-LT" dirty="0"/>
          </a:p>
          <a:p>
            <a:pPr lvl="1"/>
            <a:r>
              <a:rPr lang="lt-LT" dirty="0"/>
              <a:t>pareigūnų, jų šeimos narių ir jų nuosavybės </a:t>
            </a:r>
            <a:r>
              <a:rPr lang="lt-LT" dirty="0" smtClean="0"/>
              <a:t>apsauga;</a:t>
            </a:r>
            <a:endParaRPr lang="lt-LT" dirty="0"/>
          </a:p>
          <a:p>
            <a:pPr lvl="1"/>
            <a:r>
              <a:rPr lang="lt-LT" dirty="0"/>
              <a:t>sveikatos priežiūra (</a:t>
            </a:r>
            <a:r>
              <a:rPr lang="lt-LT" dirty="0" smtClean="0"/>
              <a:t>reabilitacija);</a:t>
            </a:r>
          </a:p>
          <a:p>
            <a:pPr lvl="1"/>
            <a:r>
              <a:rPr lang="lt-LT" dirty="0"/>
              <a:t>k</a:t>
            </a:r>
            <a:r>
              <a:rPr lang="lt-LT" dirty="0" smtClean="0"/>
              <a:t>asmetinių atostogų trukmė;</a:t>
            </a:r>
          </a:p>
          <a:p>
            <a:pPr lvl="1"/>
            <a:r>
              <a:rPr lang="lt-LT" dirty="0" smtClean="0"/>
              <a:t> pašalpos mirus;  </a:t>
            </a:r>
          </a:p>
          <a:p>
            <a:pPr lvl="1"/>
            <a:r>
              <a:rPr lang="lt-LT" dirty="0" smtClean="0"/>
              <a:t>grąžinimas į tarnybą;</a:t>
            </a:r>
          </a:p>
          <a:p>
            <a:pPr lvl="1"/>
            <a:r>
              <a:rPr lang="lt-LT" dirty="0"/>
              <a:t>t</a:t>
            </a:r>
            <a:r>
              <a:rPr lang="lt-LT" dirty="0" smtClean="0"/>
              <a:t>arnybos trukmė.  </a:t>
            </a:r>
          </a:p>
          <a:p>
            <a:pPr lvl="1">
              <a:buNone/>
            </a:pPr>
            <a:r>
              <a:rPr lang="lt-LT" dirty="0" smtClean="0"/>
              <a:t>* </a:t>
            </a:r>
            <a:r>
              <a:rPr lang="lt-LT" sz="1700" i="1" dirty="0" smtClean="0"/>
              <a:t>Išskyrus kadrų rezervą</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a:bodyPr>
          <a:lstStyle/>
          <a:p>
            <a:r>
              <a:rPr lang="lt-LT" sz="4000" dirty="0" smtClean="0"/>
              <a:t>Pareigūnų asmens duomenų tvarkymas</a:t>
            </a:r>
            <a:endParaRPr lang="en-US" sz="4000" dirty="0"/>
          </a:p>
        </p:txBody>
      </p:sp>
      <p:sp>
        <p:nvSpPr>
          <p:cNvPr id="3" name="Content Placeholder 2"/>
          <p:cNvSpPr>
            <a:spLocks noGrp="1"/>
          </p:cNvSpPr>
          <p:nvPr>
            <p:ph idx="1"/>
          </p:nvPr>
        </p:nvSpPr>
        <p:spPr/>
        <p:txBody>
          <a:bodyPr/>
          <a:lstStyle/>
          <a:p>
            <a:r>
              <a:rPr lang="lt-LT" dirty="0" smtClean="0"/>
              <a:t>Vidaus tarnybos sistemos pareigūnų duomenys tvarkomi Vidaus reikalų pareigūnų registre. </a:t>
            </a:r>
          </a:p>
          <a:p>
            <a:endParaRPr lang="lt-LT" dirty="0" smtClean="0"/>
          </a:p>
          <a:p>
            <a:r>
              <a:rPr lang="lt-LT" dirty="0" smtClean="0"/>
              <a:t>Vidaus pareigūnų registro pagrindu išduodami pareigūnų tarnybiniai pažymėjimai (lustinės kortelės).</a:t>
            </a:r>
          </a:p>
          <a:p>
            <a:endParaRPr lang="lt-LT"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VTĮ nuostatų perkėlimas</a:t>
            </a:r>
            <a:endParaRPr lang="en-US" dirty="0"/>
          </a:p>
        </p:txBody>
      </p:sp>
      <p:sp>
        <p:nvSpPr>
          <p:cNvPr id="3" name="Content Placeholder 2"/>
          <p:cNvSpPr>
            <a:spLocks noGrp="1"/>
          </p:cNvSpPr>
          <p:nvPr>
            <p:ph idx="1"/>
          </p:nvPr>
        </p:nvSpPr>
        <p:spPr/>
        <p:txBody>
          <a:bodyPr>
            <a:normAutofit fontScale="92500" lnSpcReduction="20000"/>
          </a:bodyPr>
          <a:lstStyle/>
          <a:p>
            <a:r>
              <a:rPr lang="lt-LT" dirty="0" smtClean="0"/>
              <a:t>Atsižvelgiant į tai, kad pagal naujos redakcijos Valstybės tarnybos įstatymo projektą Valstybės tarnybos įstatymo nuostatos nebus taikomos statutiniams valstybės tarnautojams, į  projektą  įtrauktos atitinkamos VTĮ normos:</a:t>
            </a:r>
          </a:p>
          <a:p>
            <a:pPr lvl="1"/>
            <a:r>
              <a:rPr lang="lt-LT" dirty="0" smtClean="0"/>
              <a:t>statuso atkūrimas, </a:t>
            </a:r>
          </a:p>
          <a:p>
            <a:pPr lvl="1"/>
            <a:r>
              <a:rPr lang="lt-LT" dirty="0" smtClean="0"/>
              <a:t>leidimai dirbti kitą darbą, </a:t>
            </a:r>
          </a:p>
          <a:p>
            <a:pPr lvl="1"/>
            <a:r>
              <a:rPr lang="lt-LT" dirty="0" smtClean="0"/>
              <a:t>materialinės atsakomybės ir žalos atlyginimo sąlygos,</a:t>
            </a:r>
          </a:p>
          <a:p>
            <a:pPr lvl="1"/>
            <a:r>
              <a:rPr lang="lt-LT" dirty="0" smtClean="0"/>
              <a:t>tikslinės atostogos (kvalifikacijai tobulinti, nemokamos, dėl dalyvavimo ES projektuose),</a:t>
            </a:r>
          </a:p>
          <a:p>
            <a:pPr lvl="1"/>
            <a:r>
              <a:rPr lang="lt-LT" dirty="0" smtClean="0"/>
              <a:t>atvejai, kai garantuojamos einamos pareigos ir darbo užmokestis,</a:t>
            </a:r>
          </a:p>
          <a:p>
            <a:pPr lvl="1"/>
            <a:r>
              <a:rPr lang="lt-LT" dirty="0" err="1" smtClean="0"/>
              <a:t>Mentorystės</a:t>
            </a:r>
            <a:r>
              <a:rPr lang="lt-LT" dirty="0" smtClean="0"/>
              <a:t> institutas atleistiems pareigūnams.  </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704088"/>
            <a:ext cx="8229600" cy="492664"/>
          </a:xfrm>
        </p:spPr>
        <p:txBody>
          <a:bodyPr>
            <a:normAutofit fontScale="90000"/>
          </a:bodyPr>
          <a:lstStyle/>
          <a:p>
            <a:r>
              <a:rPr lang="lt-LT" dirty="0" smtClean="0"/>
              <a:t>Įstatymo projektas</a:t>
            </a:r>
            <a:endParaRPr lang="lt-LT" dirty="0"/>
          </a:p>
        </p:txBody>
      </p:sp>
      <p:sp>
        <p:nvSpPr>
          <p:cNvPr id="3" name="Turinio vietos rezervavimo ženklas 2"/>
          <p:cNvSpPr>
            <a:spLocks noGrp="1"/>
          </p:cNvSpPr>
          <p:nvPr>
            <p:ph idx="1"/>
          </p:nvPr>
        </p:nvSpPr>
        <p:spPr>
          <a:xfrm>
            <a:off x="457200" y="1268760"/>
            <a:ext cx="8229600" cy="5055840"/>
          </a:xfrm>
        </p:spPr>
        <p:txBody>
          <a:bodyPr>
            <a:normAutofit/>
          </a:bodyPr>
          <a:lstStyle/>
          <a:p>
            <a:pPr lvl="0" algn="just"/>
            <a:r>
              <a:rPr lang="lt-LT" sz="1800" dirty="0" smtClean="0"/>
              <a:t>LR Vyriausybės  2017 m. rugpjūčio 9 d. pasitarimo protokolu Nr. 35 pavesta </a:t>
            </a:r>
            <a:r>
              <a:rPr lang="lt-LT" sz="1800" b="1" dirty="0" smtClean="0"/>
              <a:t> parengti įstatymo</a:t>
            </a:r>
            <a:r>
              <a:rPr lang="lt-LT" sz="1800" dirty="0" smtClean="0"/>
              <a:t>, reglamentuojančio Vidaus reikalų ministerijos, Kalėjimų departamento prie Lietuvos Respublikos teisingumo ministerijos ir Muitinės departamento prie Lietuvos Respublikos finansų ministerijos pareigūnų </a:t>
            </a:r>
            <a:r>
              <a:rPr lang="lt-LT" sz="1800" u="sng" dirty="0" smtClean="0"/>
              <a:t>darbo apmokėjimą</a:t>
            </a:r>
            <a:r>
              <a:rPr lang="lt-LT" sz="1800" dirty="0" smtClean="0"/>
              <a:t>, </a:t>
            </a:r>
            <a:r>
              <a:rPr lang="lt-LT" sz="1800" b="1" dirty="0" smtClean="0"/>
              <a:t>projektą</a:t>
            </a:r>
            <a:r>
              <a:rPr lang="lt-LT" sz="1800" dirty="0" smtClean="0"/>
              <a:t>.  </a:t>
            </a:r>
            <a:endParaRPr lang="en-US" sz="1800" dirty="0" smtClean="0"/>
          </a:p>
          <a:p>
            <a:pPr algn="just"/>
            <a:endParaRPr lang="lt-LT" sz="2000" dirty="0" smtClean="0"/>
          </a:p>
          <a:p>
            <a:pPr lvl="1" algn="just"/>
            <a:r>
              <a:rPr lang="lt-LT" sz="1600" dirty="0" smtClean="0"/>
              <a:t>Kadangi  projektas reguliuos tik dalies statutinių valstybės tarnautojų korpuso tarnybos teisinius santykius,  tikslinga atitinkamas teisės normas konsoliduoti dabar galiojančio  Vidaus tarnybos statuto rėmuose, išdėstant jį nauja redakcija; </a:t>
            </a:r>
          </a:p>
          <a:p>
            <a:pPr lvl="1" algn="just"/>
            <a:r>
              <a:rPr lang="lt-LT" sz="1600" dirty="0" smtClean="0"/>
              <a:t>Projektas vienodai reglamentuos ne tik statutinių valstybės tarnautojų darbo užmokestį, bet  ir pareigūnų statuso įgijimą, praradimą, kvalifikacijos tobulinimą, tarnybinę atsakomybę ir t.t., paliekant kai kuriuos skirtingoms statutinėms sistemoms būdingus ypatumus;</a:t>
            </a:r>
          </a:p>
          <a:p>
            <a:pPr lvl="1" algn="just"/>
            <a:r>
              <a:rPr lang="lt-LT" sz="1600" dirty="0" smtClean="0"/>
              <a:t>Projektas yra įtrauktas į naujos redakcijos Valstybės tarnybos įstatymo pakeitimo įstatymo projekto lydimųjų teisės aktų sąrašą, todėl jo normos įsigaliotų nuo 2019-01-01. </a:t>
            </a:r>
          </a:p>
          <a:p>
            <a:pPr algn="just"/>
            <a:endParaRPr lang="lt-LT" sz="1800" u="sng" dirty="0" smtClean="0"/>
          </a:p>
          <a:p>
            <a:pPr algn="just"/>
            <a:endParaRPr lang="en-US" sz="1800" dirty="0" smtClean="0"/>
          </a:p>
          <a:p>
            <a:pPr lvl="0" algn="just"/>
            <a:endParaRPr lang="en-US" sz="1600" dirty="0" smtClean="0"/>
          </a:p>
          <a:p>
            <a:pPr algn="just"/>
            <a:endParaRPr lang="lt-LT" sz="2000" dirty="0" smtClean="0"/>
          </a:p>
          <a:p>
            <a:pPr algn="just"/>
            <a:endParaRPr lang="lt-LT" sz="2000" dirty="0"/>
          </a:p>
          <a:p>
            <a:endParaRPr lang="lt-LT"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704088"/>
            <a:ext cx="8229600" cy="492664"/>
          </a:xfrm>
        </p:spPr>
        <p:txBody>
          <a:bodyPr>
            <a:noAutofit/>
          </a:bodyPr>
          <a:lstStyle/>
          <a:p>
            <a:r>
              <a:rPr lang="lt-LT" sz="3600" dirty="0" smtClean="0"/>
              <a:t>Prievartos panaudojimo reglamentavimas</a:t>
            </a:r>
            <a:endParaRPr lang="lt-LT" sz="3600" dirty="0"/>
          </a:p>
        </p:txBody>
      </p:sp>
      <p:sp>
        <p:nvSpPr>
          <p:cNvPr id="3" name="Turinio vietos rezervavimo ženklas 2"/>
          <p:cNvSpPr>
            <a:spLocks noGrp="1"/>
          </p:cNvSpPr>
          <p:nvPr>
            <p:ph idx="1"/>
          </p:nvPr>
        </p:nvSpPr>
        <p:spPr>
          <a:xfrm>
            <a:off x="457200" y="1268760"/>
            <a:ext cx="8229600" cy="5055840"/>
          </a:xfrm>
        </p:spPr>
        <p:txBody>
          <a:bodyPr>
            <a:normAutofit fontScale="92500"/>
          </a:bodyPr>
          <a:lstStyle/>
          <a:p>
            <a:pPr algn="just">
              <a:buNone/>
            </a:pPr>
            <a:endParaRPr lang="lt-LT" dirty="0" smtClean="0"/>
          </a:p>
          <a:p>
            <a:r>
              <a:rPr lang="lt-LT" sz="2400" dirty="0" smtClean="0"/>
              <a:t>Tarnybos Kalėjimų departamente (KD) statute be pareigūnų tarnybos teisinių santykių taip pat reglamentuota: KD ir jam pavaldžių įstaigų statusas, uždaviniai, veiklos teisiniai pagrindai, steigimas, reorganizavimas, pertvarkymas ir likvidavimas, </a:t>
            </a:r>
            <a:r>
              <a:rPr lang="lt-LT" sz="2400" u="sng" dirty="0" smtClean="0"/>
              <a:t>prievartos panaudojimas </a:t>
            </a:r>
            <a:r>
              <a:rPr lang="lt-LT" sz="2400" dirty="0" smtClean="0"/>
              <a:t>ir kt.</a:t>
            </a:r>
          </a:p>
          <a:p>
            <a:r>
              <a:rPr lang="lt-LT" sz="2400" dirty="0" smtClean="0"/>
              <a:t>Vidaus tarnybos sistemoje prievartos priemonių panaudojimas nustatytas vidaus reikalų statutinių įstaigų veiklą reglamentuojančiuose įstatymuose, muitinės – Muitinės įstatyme. </a:t>
            </a:r>
          </a:p>
          <a:p>
            <a:r>
              <a:rPr lang="lt-LT" sz="2400" dirty="0" smtClean="0"/>
              <a:t>Vidaus tarnybos statutas reglamentuoja tarnybos teisinius santykius, darbo užmokestį ir kt., todėl reikės spręsti klausimą dėl pataisos pareigūnų prievartos priemonių panaudojimo reglamentavimo kitame įstatyme. </a:t>
            </a:r>
          </a:p>
          <a:p>
            <a:pPr lvl="1"/>
            <a:endParaRPr lang="en-US" sz="2200" dirty="0" smtClean="0"/>
          </a:p>
          <a:p>
            <a:pPr algn="just"/>
            <a:endParaRPr lang="lt-LT" sz="2400" dirty="0" smtClean="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846" y="548680"/>
            <a:ext cx="8229600" cy="708688"/>
          </a:xfrm>
        </p:spPr>
        <p:txBody>
          <a:bodyPr>
            <a:normAutofit/>
          </a:bodyPr>
          <a:lstStyle/>
          <a:p>
            <a:r>
              <a:rPr lang="lt-LT" sz="4000" dirty="0" smtClean="0"/>
              <a:t>Statutinio valstybės tarnautojo sąvoka</a:t>
            </a:r>
            <a:endParaRPr lang="en-US" sz="4000" dirty="0"/>
          </a:p>
        </p:txBody>
      </p:sp>
      <p:sp>
        <p:nvSpPr>
          <p:cNvPr id="3" name="Content Placeholder 2"/>
          <p:cNvSpPr>
            <a:spLocks noGrp="1"/>
          </p:cNvSpPr>
          <p:nvPr>
            <p:ph idx="1"/>
          </p:nvPr>
        </p:nvSpPr>
        <p:spPr>
          <a:xfrm>
            <a:off x="457200" y="1340768"/>
            <a:ext cx="8229600" cy="4983832"/>
          </a:xfrm>
        </p:spPr>
        <p:txBody>
          <a:bodyPr>
            <a:normAutofit fontScale="70000" lnSpcReduction="20000"/>
          </a:bodyPr>
          <a:lstStyle/>
          <a:p>
            <a:r>
              <a:rPr lang="lt-LT" dirty="0" smtClean="0"/>
              <a:t>Siūloma pareigūno sąvoka</a:t>
            </a:r>
            <a:r>
              <a:rPr lang="lt-LT" dirty="0" smtClean="0">
                <a:solidFill>
                  <a:srgbClr val="FF0000"/>
                </a:solidFill>
              </a:rPr>
              <a:t>:</a:t>
            </a:r>
          </a:p>
          <a:p>
            <a:pPr>
              <a:buNone/>
            </a:pPr>
            <a:r>
              <a:rPr lang="lt-LT" dirty="0" smtClean="0"/>
              <a:t>	</a:t>
            </a:r>
            <a:r>
              <a:rPr lang="lt-LT" b="1" dirty="0" smtClean="0"/>
              <a:t>Vidaus tarnybos sistemos pareigūnas</a:t>
            </a:r>
            <a:r>
              <a:rPr lang="lt-LT" dirty="0" smtClean="0"/>
              <a:t> (toliau – pareigūnas)</a:t>
            </a:r>
            <a:r>
              <a:rPr lang="lt-LT" b="1" dirty="0" smtClean="0"/>
              <a:t> </a:t>
            </a:r>
            <a:r>
              <a:rPr lang="lt-LT" dirty="0" smtClean="0"/>
              <a:t>– šiame Statute nustatyta tvarka į pareigūno pareigas priimtas statutinis valstybės tarnautojas, atliekantis įstatymuose nustatytas funkcijas, kuriomis užtikrinamas statutinei įstaigai įstatymuose nustatytų uždavinių ir funkcijų įgyvendinimas, turintis įstatymų suteiktus viešojo administravimo įgaliojimus dėl sau nepavaldžių asmenų ir (ar) vadovaujantis pareigūnams.</a:t>
            </a:r>
          </a:p>
          <a:p>
            <a:pPr>
              <a:buNone/>
            </a:pPr>
            <a:endParaRPr lang="lt-LT" dirty="0" smtClean="0"/>
          </a:p>
          <a:p>
            <a:r>
              <a:rPr lang="lt-LT" dirty="0" smtClean="0"/>
              <a:t>Kalėjimų departamento ir muitinės pareigūnai, neatitinkantys  nustatytos</a:t>
            </a:r>
            <a:r>
              <a:rPr lang="lt-LT" u="sng" dirty="0" smtClean="0"/>
              <a:t> pareigūno sąvokos , turės būti „</a:t>
            </a:r>
            <a:r>
              <a:rPr lang="lt-LT" u="sng" dirty="0" err="1" smtClean="0"/>
              <a:t>išstatutinti</a:t>
            </a:r>
            <a:r>
              <a:rPr lang="lt-LT" u="sng" dirty="0" smtClean="0"/>
              <a:t>“</a:t>
            </a:r>
            <a:r>
              <a:rPr lang="lt-LT" dirty="0"/>
              <a:t> </a:t>
            </a:r>
            <a:r>
              <a:rPr lang="lt-LT" dirty="0" smtClean="0"/>
              <a:t>iki 2019-01-01</a:t>
            </a:r>
            <a:r>
              <a:rPr lang="lt-LT" dirty="0"/>
              <a:t>, </a:t>
            </a:r>
            <a:r>
              <a:rPr lang="lt-LT" dirty="0" smtClean="0"/>
              <a:t>nes naujos redakcijos Vidaus tarnybos statuto normos turi galioti jau išgrynintam statutinių valstybės tarnautojų korpusui.  Dėl to kartu su Vidaus tarnybos statuto pakeitimo įstatymo projektu parengti ir bus teikiami tarnybos Kalėjimų ir  Muitinės departamentuose statutų pakeitimo įstatymų projektai, įtvirtinantys naują sąvoką nuo 2018-11-01 bei numatantys statuso keitimo mechanizmą.</a:t>
            </a:r>
          </a:p>
          <a:p>
            <a:endParaRPr lang="en-US" dirty="0" smtClean="0"/>
          </a:p>
          <a:p>
            <a:r>
              <a:rPr lang="lt-LT" dirty="0" smtClean="0"/>
              <a:t>Įgyvendinant „</a:t>
            </a:r>
            <a:r>
              <a:rPr lang="lt-LT" dirty="0" err="1" smtClean="0"/>
              <a:t>išstatutinimą</a:t>
            </a:r>
            <a:r>
              <a:rPr lang="lt-LT" dirty="0" smtClean="0"/>
              <a:t>“, neatitinkančius naujos sąvokos pareigūnus perkelti į kitas statutines pareigas arba  juos be konkurso perkelti į vietoj pareigūno sąvokos neatitinkančių pareigybių steigiamas karjeros valstybės tarnautojų pareigas arba į darbuotojų, dirbančių pagal darbo sutartis, pareigas.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t-LT" dirty="0" smtClean="0"/>
              <a:t>Pakaitiniai pareigūnai</a:t>
            </a:r>
            <a:endParaRPr lang="en-US" dirty="0"/>
          </a:p>
        </p:txBody>
      </p:sp>
      <p:sp>
        <p:nvSpPr>
          <p:cNvPr id="3" name="Content Placeholder 2"/>
          <p:cNvSpPr>
            <a:spLocks noGrp="1"/>
          </p:cNvSpPr>
          <p:nvPr>
            <p:ph idx="1"/>
          </p:nvPr>
        </p:nvSpPr>
        <p:spPr/>
        <p:txBody>
          <a:bodyPr>
            <a:normAutofit lnSpcReduction="10000"/>
          </a:bodyPr>
          <a:lstStyle/>
          <a:p>
            <a:r>
              <a:rPr lang="lt-LT" dirty="0" smtClean="0"/>
              <a:t>Tarnybos KD prie TM ir Tarnybos muitinėje statutuose įtvirtintas </a:t>
            </a:r>
            <a:r>
              <a:rPr lang="lt-LT" u="sng" dirty="0" smtClean="0"/>
              <a:t>pakaitinio pareigūno institutas</a:t>
            </a:r>
            <a:r>
              <a:rPr lang="lt-LT" dirty="0" smtClean="0"/>
              <a:t>. Šie pareigūnai priimami į pareigas vietoj laikinai negalinčio eiti pareigų pareigūno ir šiam grįžus atleidžiami. </a:t>
            </a:r>
          </a:p>
          <a:p>
            <a:pPr lvl="1"/>
            <a:r>
              <a:rPr lang="lt-LT" dirty="0" smtClean="0"/>
              <a:t>Pakaitiniai pareigūnai turi atitikti nustatytus reikalavimus, skiriamas finansavimas jų parengimui, aprūpinimui uniforma ir kt., tačiau pareigūno statusą jie </a:t>
            </a:r>
            <a:r>
              <a:rPr lang="lt-LT" dirty="0" smtClean="0"/>
              <a:t>įgyja </a:t>
            </a:r>
            <a:r>
              <a:rPr lang="lt-LT" dirty="0" smtClean="0"/>
              <a:t>tik labai trumpam terminui.</a:t>
            </a:r>
          </a:p>
          <a:p>
            <a:pPr lvl="1"/>
            <a:r>
              <a:rPr lang="lt-LT" dirty="0" smtClean="0"/>
              <a:t> Parengtame projekte pakaitinių pareigūnų instituto atsisakoma.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539552" y="404664"/>
            <a:ext cx="8219256" cy="778098"/>
          </a:xfrm>
        </p:spPr>
        <p:txBody>
          <a:bodyPr>
            <a:noAutofit/>
          </a:bodyPr>
          <a:lstStyle/>
          <a:p>
            <a:r>
              <a:rPr lang="lt-LT" sz="3600" b="1" dirty="0" smtClean="0"/>
              <a:t/>
            </a:r>
            <a:br>
              <a:rPr lang="lt-LT" sz="3600" b="1" dirty="0" smtClean="0"/>
            </a:br>
            <a:r>
              <a:rPr lang="lt-LT" sz="3600" dirty="0" smtClean="0"/>
              <a:t> Priėmimas į tarnybą</a:t>
            </a:r>
            <a:endParaRPr lang="lt-LT" sz="4400" b="1" dirty="0"/>
          </a:p>
        </p:txBody>
      </p:sp>
      <p:sp>
        <p:nvSpPr>
          <p:cNvPr id="3" name="Turinio vietos rezervavimo ženklas 2"/>
          <p:cNvSpPr>
            <a:spLocks noGrp="1"/>
          </p:cNvSpPr>
          <p:nvPr>
            <p:ph idx="1"/>
          </p:nvPr>
        </p:nvSpPr>
        <p:spPr>
          <a:xfrm>
            <a:off x="467544" y="1268760"/>
            <a:ext cx="8219256" cy="4857403"/>
          </a:xfrm>
        </p:spPr>
        <p:txBody>
          <a:bodyPr>
            <a:normAutofit fontScale="70000" lnSpcReduction="20000"/>
          </a:bodyPr>
          <a:lstStyle/>
          <a:p>
            <a:pPr algn="just"/>
            <a:r>
              <a:rPr lang="lt-LT" dirty="0" smtClean="0"/>
              <a:t>Atsižvelgiant į tai, kad nėra priimtų sprendimų dėl pareigūnus rengsiančios aukštosios mokyklos steigimo, siūlytina Įstatymo projekte nustatyti šiuo metu esančius priėmimo į tarnybą ypatumus:</a:t>
            </a:r>
          </a:p>
          <a:p>
            <a:pPr algn="just"/>
            <a:endParaRPr lang="lt-LT" dirty="0" smtClean="0"/>
          </a:p>
          <a:p>
            <a:pPr lvl="1" algn="just"/>
            <a:r>
              <a:rPr lang="lt-LT" dirty="0" smtClean="0"/>
              <a:t>į vidaus tarnybos sistemos įstaigas:</a:t>
            </a:r>
          </a:p>
          <a:p>
            <a:pPr lvl="2" algn="just"/>
            <a:r>
              <a:rPr lang="lt-LT" dirty="0" smtClean="0"/>
              <a:t> tik baigus vidaus reikalų profesinio mokymo įstaigą ar kitą švietimo įstaigą siuntimu;</a:t>
            </a:r>
          </a:p>
          <a:p>
            <a:pPr lvl="2" algn="just"/>
            <a:r>
              <a:rPr lang="lt-LT" dirty="0" smtClean="0"/>
              <a:t>keisti įvadinių mokymų organizavimą: nustatyti, kad asmenys, turintys aukštąjį išsilavinimą, pirmiausiai priimami į tarnybą ir prieš pradedant eiti pareigas siunčiami į įvadinio mokymo kursus, kurių metu jiems būtų mokamas vidutinis darbo užmokestis.</a:t>
            </a:r>
          </a:p>
          <a:p>
            <a:pPr lvl="2" algn="just"/>
            <a:endParaRPr lang="en-US" dirty="0" smtClean="0"/>
          </a:p>
          <a:p>
            <a:pPr lvl="1" algn="just"/>
            <a:r>
              <a:rPr lang="lt-LT" dirty="0" smtClean="0"/>
              <a:t>į Kalėjimų departamentą ir pavaldžias įstaigas:</a:t>
            </a:r>
          </a:p>
          <a:p>
            <a:pPr lvl="2" algn="just"/>
            <a:r>
              <a:rPr lang="lt-LT" dirty="0" smtClean="0"/>
              <a:t>baigus pataisos pareigūnų švietimo įstaigas;</a:t>
            </a:r>
          </a:p>
          <a:p>
            <a:pPr lvl="2" algn="just"/>
            <a:r>
              <a:rPr lang="lt-LT" dirty="0" smtClean="0"/>
              <a:t>atrankos būdu. Tokie asmenys prieš pradėdami eiti pareigas turi baigti įvadinio mokymo kursus, kurių metu paliekamos pareigos ir darbo užmokestis, šiems asmenims nustatomas išbandymo terminas (spręsti dėl jo reikalingumo).</a:t>
            </a:r>
          </a:p>
          <a:p>
            <a:pPr lvl="2" algn="just"/>
            <a:endParaRPr lang="lt-LT" dirty="0" smtClean="0"/>
          </a:p>
          <a:p>
            <a:pPr lvl="1" algn="just"/>
            <a:r>
              <a:rPr lang="lt-LT" dirty="0" smtClean="0"/>
              <a:t>į muitinę:</a:t>
            </a:r>
          </a:p>
          <a:p>
            <a:pPr lvl="2" algn="just"/>
            <a:r>
              <a:rPr lang="lt-LT" dirty="0" smtClean="0"/>
              <a:t>konkurso būdu;</a:t>
            </a:r>
          </a:p>
          <a:p>
            <a:pPr lvl="2" algn="just"/>
            <a:r>
              <a:rPr lang="lt-LT" dirty="0"/>
              <a:t>p</a:t>
            </a:r>
            <a:r>
              <a:rPr lang="lt-LT" dirty="0" smtClean="0"/>
              <a:t>rieš pradedant eiti pareigas siunčiant į įvadinius mokymus ir nustatant išbandymo terminą</a:t>
            </a:r>
            <a:r>
              <a:rPr lang="lt-LT" dirty="0" smtClean="0">
                <a:solidFill>
                  <a:srgbClr val="FF0000"/>
                </a:solidFill>
              </a:rPr>
              <a:t>.</a:t>
            </a:r>
          </a:p>
          <a:p>
            <a:pPr lvl="2" algn="just"/>
            <a:endParaRPr lang="lt-LT" dirty="0"/>
          </a:p>
          <a:p>
            <a:pPr marL="667512" lvl="2" indent="0" algn="just">
              <a:buNone/>
            </a:pPr>
            <a:endParaRPr lang="lt-LT" dirty="0" smtClean="0"/>
          </a:p>
          <a:p>
            <a:pPr lvl="1" algn="just"/>
            <a:endParaRPr lang="lt-LT" dirty="0" smtClean="0"/>
          </a:p>
          <a:p>
            <a:pPr>
              <a:buNone/>
            </a:pPr>
            <a:endParaRPr lang="lt-LT" dirty="0" smtClean="0"/>
          </a:p>
          <a:p>
            <a:pPr>
              <a:buNone/>
            </a:pPr>
            <a:endParaRPr lang="lt-LT" dirty="0" smtClean="0"/>
          </a:p>
          <a:p>
            <a:endParaRPr lang="lt-LT" dirty="0" smtClean="0"/>
          </a:p>
          <a:p>
            <a:endParaRPr lang="lt-L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08688"/>
          </a:xfrm>
        </p:spPr>
        <p:txBody>
          <a:bodyPr>
            <a:normAutofit fontScale="90000"/>
          </a:bodyPr>
          <a:lstStyle/>
          <a:p>
            <a:r>
              <a:rPr lang="lt-LT" sz="4400" dirty="0" smtClean="0"/>
              <a:t>Vadovų skyrimas į pareigas</a:t>
            </a:r>
            <a:endParaRPr lang="en-US" sz="4400" dirty="0"/>
          </a:p>
        </p:txBody>
      </p:sp>
      <p:sp>
        <p:nvSpPr>
          <p:cNvPr id="3" name="Content Placeholder 2"/>
          <p:cNvSpPr>
            <a:spLocks noGrp="1"/>
          </p:cNvSpPr>
          <p:nvPr>
            <p:ph idx="1"/>
          </p:nvPr>
        </p:nvSpPr>
        <p:spPr>
          <a:xfrm>
            <a:off x="457200" y="1772816"/>
            <a:ext cx="8229600" cy="4551784"/>
          </a:xfrm>
        </p:spPr>
        <p:txBody>
          <a:bodyPr>
            <a:normAutofit/>
          </a:bodyPr>
          <a:lstStyle/>
          <a:p>
            <a:r>
              <a:rPr lang="lt-LT" dirty="0" smtClean="0"/>
              <a:t>  Suvienodinama centrinių statutinių įstaigų vadovų ir pavaduotojų skyrimo tvarka ir nustatomas šiuo metu vidaus tarnybos sistemoje </a:t>
            </a:r>
            <a:r>
              <a:rPr lang="lt-LT" dirty="0" smtClean="0"/>
              <a:t>taikomas reglamentavimas:</a:t>
            </a:r>
            <a:endParaRPr lang="lt-LT" dirty="0" smtClean="0"/>
          </a:p>
          <a:p>
            <a:pPr lvl="1"/>
            <a:r>
              <a:rPr lang="lt-LT" dirty="0" smtClean="0"/>
              <a:t>vidaus reikalų centrinių įstaigų vadovus į pareigas skiria Vyriausybė, jeigu šių įstaigų veiklą reglamentuojančiuose įstatymuose nenustatyta kitaip;</a:t>
            </a:r>
          </a:p>
          <a:p>
            <a:pPr lvl="1"/>
            <a:r>
              <a:rPr lang="lt-LT" dirty="0" smtClean="0"/>
              <a:t>vidaus reikalų centrinių įstaigų vadovų pavaduotojų įgaliojimų trukmė susieta su vadovų trukme;</a:t>
            </a:r>
          </a:p>
          <a:p>
            <a:pPr lvl="1"/>
            <a:r>
              <a:rPr lang="lt-LT" dirty="0" smtClean="0"/>
              <a:t>vidaus reikalų įstaigų, išskyrus vidaus reikalų centrines įstaigas, vadovams ir pavaduotojams taikoma rotacija. </a:t>
            </a:r>
          </a:p>
          <a:p>
            <a:pPr lvl="1"/>
            <a:endParaRPr lang="lt-LT"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147248" cy="720080"/>
          </a:xfrm>
        </p:spPr>
        <p:txBody>
          <a:bodyPr>
            <a:normAutofit fontScale="90000"/>
          </a:bodyPr>
          <a:lstStyle/>
          <a:p>
            <a:r>
              <a:rPr lang="lt-LT" sz="3200" b="1" dirty="0" smtClean="0"/>
              <a:t/>
            </a:r>
            <a:br>
              <a:rPr lang="lt-LT" sz="3200" b="1" dirty="0" smtClean="0"/>
            </a:br>
            <a:r>
              <a:rPr lang="lt-LT" sz="4000" b="1" dirty="0" smtClean="0"/>
              <a:t> </a:t>
            </a:r>
            <a:r>
              <a:rPr lang="lt-LT" sz="4000" dirty="0" smtClean="0"/>
              <a:t>Darbo užmokesčio sistema</a:t>
            </a:r>
            <a:endParaRPr lang="en-US" sz="4000" b="1" dirty="0"/>
          </a:p>
        </p:txBody>
      </p:sp>
      <p:sp>
        <p:nvSpPr>
          <p:cNvPr id="3" name="Content Placeholder 2"/>
          <p:cNvSpPr>
            <a:spLocks noGrp="1"/>
          </p:cNvSpPr>
          <p:nvPr>
            <p:ph idx="1"/>
          </p:nvPr>
        </p:nvSpPr>
        <p:spPr>
          <a:xfrm>
            <a:off x="457200" y="980728"/>
            <a:ext cx="8229600" cy="5343872"/>
          </a:xfrm>
        </p:spPr>
        <p:txBody>
          <a:bodyPr>
            <a:normAutofit lnSpcReduction="10000"/>
          </a:bodyPr>
          <a:lstStyle/>
          <a:p>
            <a:r>
              <a:rPr lang="lt-LT" sz="2400" dirty="0" smtClean="0"/>
              <a:t>Tikslas - numatyti galimybę didinti pareigūnų darbo užmokestį atsižvelgiant į skirtus asignavimus (t.y. neskiriant papildomų VB lėšų). Atsižvelgiant į tai, Įstatymo projekte:</a:t>
            </a:r>
          </a:p>
          <a:p>
            <a:pPr lvl="1"/>
            <a:r>
              <a:rPr lang="lt-LT" dirty="0" smtClean="0"/>
              <a:t> keičiama Vidaus tarnybos statute įtvirtinta pareiginių algų koeficientų sistemą  - vietoj pareigybei nustatytų 8 koeficientų nustatomi koeficientų intervalai, pareigybei nustatytą aukščiausią koeficientą </a:t>
            </a:r>
            <a:r>
              <a:rPr lang="lt-LT" smtClean="0"/>
              <a:t>didinant </a:t>
            </a:r>
            <a:r>
              <a:rPr lang="lt-LT" smtClean="0"/>
              <a:t>1,5 </a:t>
            </a:r>
            <a:r>
              <a:rPr lang="lt-LT" dirty="0" smtClean="0"/>
              <a:t>koeficiento; </a:t>
            </a:r>
          </a:p>
          <a:p>
            <a:pPr lvl="1"/>
            <a:r>
              <a:rPr lang="lt-LT" dirty="0"/>
              <a:t>n</a:t>
            </a:r>
            <a:r>
              <a:rPr lang="lt-LT" dirty="0" smtClean="0"/>
              <a:t>eatsisakoma priedų ir priemokų sistemos, paliekamos dabar galiojančios Vidaus tarnybos statuto normos; </a:t>
            </a:r>
          </a:p>
          <a:p>
            <a:pPr lvl="1"/>
            <a:r>
              <a:rPr lang="lt-LT" dirty="0" smtClean="0"/>
              <a:t> suvienodinamas apmokėjimo už laipsnius, tarnybos Lietuvos valstybei stažo skaičiavimo reguliavimas (pagal dabar galiojantį Vidaus tarnybos statutą)</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19256" cy="720080"/>
          </a:xfrm>
        </p:spPr>
        <p:txBody>
          <a:bodyPr>
            <a:normAutofit/>
          </a:bodyPr>
          <a:lstStyle/>
          <a:p>
            <a:r>
              <a:rPr lang="lt-LT" sz="4000" dirty="0" smtClean="0"/>
              <a:t>Darbo užmokesčio sistema (II)</a:t>
            </a:r>
            <a:endParaRPr lang="en-US" sz="4000" dirty="0"/>
          </a:p>
        </p:txBody>
      </p:sp>
      <p:sp>
        <p:nvSpPr>
          <p:cNvPr id="3" name="Content Placeholder 2"/>
          <p:cNvSpPr>
            <a:spLocks noGrp="1"/>
          </p:cNvSpPr>
          <p:nvPr>
            <p:ph idx="1"/>
          </p:nvPr>
        </p:nvSpPr>
        <p:spPr>
          <a:xfrm>
            <a:off x="457200" y="1412776"/>
            <a:ext cx="8229600" cy="4911824"/>
          </a:xfrm>
        </p:spPr>
        <p:txBody>
          <a:bodyPr>
            <a:normAutofit lnSpcReduction="10000"/>
          </a:bodyPr>
          <a:lstStyle/>
          <a:p>
            <a:pPr lvl="1">
              <a:buNone/>
            </a:pPr>
            <a:r>
              <a:rPr lang="lt-LT" sz="2100" dirty="0" smtClean="0"/>
              <a:t> </a:t>
            </a:r>
          </a:p>
          <a:p>
            <a:pPr lvl="1"/>
            <a:r>
              <a:rPr lang="lt-LT" sz="2100" dirty="0" smtClean="0"/>
              <a:t>Pareigybių grupių, kurioms nustatomas pareiginių algų koeficientų  intervalai, skaičius lieka toks pats, kaip ir Vidaus tarnybos statute – 15.</a:t>
            </a:r>
          </a:p>
          <a:p>
            <a:pPr lvl="1"/>
            <a:r>
              <a:rPr lang="lt-LT" sz="2100" dirty="0" smtClean="0"/>
              <a:t>Įtvirtinamas pataisos ir muitinės sistemų pareigūnų pareiginės algos perskaičiavimo mechanizmas, kuris neatitinka Vidaus tarnybos statute įtvirtinto modelio  - minėtų sistemų pareigūnams nustatyta pareiginė alga pagal VTĮ, taip pat pareiginės algos priedai už kvalifikacines kategorijas</a:t>
            </a:r>
            <a:r>
              <a:rPr lang="lt-LT" sz="2100" dirty="0"/>
              <a:t>.</a:t>
            </a:r>
            <a:r>
              <a:rPr lang="lt-LT" sz="2100" dirty="0" smtClean="0"/>
              <a:t>   </a:t>
            </a:r>
            <a:r>
              <a:rPr lang="lt-LT" sz="2100" dirty="0"/>
              <a:t>P</a:t>
            </a:r>
            <a:r>
              <a:rPr lang="lt-LT" sz="2100" dirty="0" smtClean="0"/>
              <a:t>ereinant prie naujos DU sistemos (inkorporavus priedą už kvalifikacinę kategoriją į pareiginę algą) bus papildomas lėšų poreikis dėl padidėsiančio priedo už tarnybos Lietuvos valstybei stažą.</a:t>
            </a:r>
          </a:p>
          <a:p>
            <a:pPr lvl="1"/>
            <a:r>
              <a:rPr lang="lt-LT" sz="2100" dirty="0" smtClean="0"/>
              <a:t> Įsigaliojus Tarnybos Kalėjimų departamente statuto pakeitimo įstatymo projektą (priėmimas LRS numatytas 2017-10-19) perskaičiavimo mechanizmas bus reikalingas tik muitinės pareigūnams. </a:t>
            </a:r>
            <a:endParaRPr lang="en-US" sz="2100" dirty="0" smtClean="0"/>
          </a:p>
          <a:p>
            <a:pPr marL="393192" lvl="1" indent="0">
              <a:buNone/>
            </a:pPr>
            <a:endParaRPr lang="en-US" sz="2100"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5761</TotalTime>
  <Words>1351</Words>
  <Application>Microsoft Office PowerPoint</Application>
  <PresentationFormat>Demonstracija ekrane (4:3)</PresentationFormat>
  <Paragraphs>118</Paragraphs>
  <Slides>15</Slides>
  <Notes>1</Notes>
  <HiddenSlides>0</HiddenSlides>
  <MMClips>0</MMClips>
  <ScaleCrop>false</ScaleCrop>
  <HeadingPairs>
    <vt:vector size="6" baseType="variant">
      <vt:variant>
        <vt:lpstr>Naudojami šriftai</vt:lpstr>
      </vt:variant>
      <vt:variant>
        <vt:i4>3</vt:i4>
      </vt:variant>
      <vt:variant>
        <vt:lpstr>Tema</vt:lpstr>
      </vt:variant>
      <vt:variant>
        <vt:i4>1</vt:i4>
      </vt:variant>
      <vt:variant>
        <vt:lpstr>Skaidrių pavadinimai</vt:lpstr>
      </vt:variant>
      <vt:variant>
        <vt:i4>15</vt:i4>
      </vt:variant>
    </vt:vector>
  </HeadingPairs>
  <TitlesOfParts>
    <vt:vector size="19" baseType="lpstr">
      <vt:lpstr>Calibri</vt:lpstr>
      <vt:lpstr>Constantia</vt:lpstr>
      <vt:lpstr>Wingdings 2</vt:lpstr>
      <vt:lpstr>Flow</vt:lpstr>
      <vt:lpstr>    NAUJOS REDAKCIJOS VIDAUS TARNYBOS STATUTAS (STATUTINIŲ VALSTYBĖS TARNAUTOJŲ TARNYBĄ REGLAMENTUOJANČIŲ  TEISĖS AKTŲ KONSOLIDAVIMAS)     </vt:lpstr>
      <vt:lpstr>Įstatymo projektas</vt:lpstr>
      <vt:lpstr>Prievartos panaudojimo reglamentavimas</vt:lpstr>
      <vt:lpstr>Statutinio valstybės tarnautojo sąvoka</vt:lpstr>
      <vt:lpstr>Pakaitiniai pareigūnai</vt:lpstr>
      <vt:lpstr>  Priėmimas į tarnybą</vt:lpstr>
      <vt:lpstr>Vadovų skyrimas į pareigas</vt:lpstr>
      <vt:lpstr>  Darbo užmokesčio sistema</vt:lpstr>
      <vt:lpstr>Darbo užmokesčio sistema (II)</vt:lpstr>
      <vt:lpstr>Darbo užmokesčio sistema (III)</vt:lpstr>
      <vt:lpstr>Laipsniai</vt:lpstr>
      <vt:lpstr>Darbo laikas</vt:lpstr>
      <vt:lpstr>Socialinių garantijų apimtis</vt:lpstr>
      <vt:lpstr>Pareigūnų asmens duomenų tvarkymas</vt:lpstr>
      <vt:lpstr>VTĮ nuostatų perkėlimas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Skaidrė 1</dc:title>
  <dc:creator>m02512</dc:creator>
  <cp:lastModifiedBy>Irina Malukienė</cp:lastModifiedBy>
  <cp:revision>281</cp:revision>
  <cp:lastPrinted>2017-10-18T12:14:18Z</cp:lastPrinted>
  <dcterms:created xsi:type="dcterms:W3CDTF">2014-01-22T13:09:33Z</dcterms:created>
  <dcterms:modified xsi:type="dcterms:W3CDTF">2017-10-19T13:42:00Z</dcterms:modified>
</cp:coreProperties>
</file>